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7" r:id="rId4"/>
    <p:sldId id="266" r:id="rId5"/>
    <p:sldId id="270" r:id="rId6"/>
    <p:sldId id="268" r:id="rId7"/>
    <p:sldId id="269" r:id="rId8"/>
    <p:sldId id="257" r:id="rId9"/>
    <p:sldId id="260" r:id="rId10"/>
    <p:sldId id="261" r:id="rId11"/>
    <p:sldId id="263" r:id="rId12"/>
    <p:sldId id="262" r:id="rId13"/>
    <p:sldId id="264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EBEF5-9BC6-44E1-92AA-405BA3697B26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47070-2AE1-4115-9F23-15EC16D9B13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PZ – </a:t>
            </a:r>
            <a:r>
              <a:rPr lang="it-IT" i="1" dirty="0" smtClean="0"/>
              <a:t>Project Zero della Harvard Graduate </a:t>
            </a:r>
            <a:r>
              <a:rPr lang="it-IT" i="1" dirty="0" err="1" smtClean="0"/>
              <a:t>School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Education</a:t>
            </a:r>
            <a:r>
              <a:rPr lang="it-IT" dirty="0" smtClean="0"/>
              <a:t>, in collaborazione con Avanguardie Educative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47070-2AE1-4115-9F23-15EC16D9B13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8794-516B-4841-BA69-9101A351D82E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62F4-3844-47A6-8083-D3F6B4C49B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musica%20gratis%20da%20youtube\Serenity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z.harvard.edu/thinking-routin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cWdPxNtIHkfrmfNToKHxiUIj2DdK8qsZ/view?usp=sharin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-gcF9QHlt8" TargetMode="External"/><Relationship Id="rId2" Type="http://schemas.openxmlformats.org/officeDocument/2006/relationships/hyperlink" Target="https://youtu.be/ym7VoZzTKc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xOxz_D4i6C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01056" cy="200024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90000"/>
                  </a:schemeClr>
                </a:solidFill>
              </a:rPr>
              <a:t>Un’idea  per l’apprendimento della storia in un’ottica interdisciplinare </a:t>
            </a:r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b="1" dirty="0" smtClean="0">
                <a:solidFill>
                  <a:srgbClr val="0070C0"/>
                </a:solidFill>
              </a:rPr>
              <a:t/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UdA</a:t>
            </a:r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49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Flip</a:t>
            </a:r>
            <a:r>
              <a:rPr lang="it-IT" sz="49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thinking</a:t>
            </a:r>
            <a:r>
              <a:rPr lang="it-IT" sz="49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….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asus\Desktop\finger-3389916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367204"/>
          </a:xfrm>
          <a:prstGeom prst="rect">
            <a:avLst/>
          </a:prstGeom>
          <a:noFill/>
        </p:spPr>
      </p:pic>
      <p:pic>
        <p:nvPicPr>
          <p:cNvPr id="5" name="Sereni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57166"/>
            <a:ext cx="1143008" cy="73744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14348" y="2143116"/>
            <a:ext cx="321471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i="1" dirty="0" err="1" smtClean="0"/>
              <a:t>Flipped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classroom</a:t>
            </a:r>
            <a:r>
              <a:rPr lang="it-IT" sz="3200" i="1" dirty="0" smtClean="0"/>
              <a:t> </a:t>
            </a:r>
          </a:p>
          <a:p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5357818" y="2214554"/>
            <a:ext cx="271464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MLTV</a:t>
            </a:r>
            <a:endParaRPr lang="it-IT" sz="4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5715016"/>
            <a:ext cx="471490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Perché non unire i due modelli nella pratica didattica?</a:t>
            </a:r>
            <a:endParaRPr lang="it-IT" sz="2400" b="1" i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643206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Una selezione di lavori dal sito con la riflessione meta-cognitiva</a:t>
            </a:r>
            <a:r>
              <a:rPr lang="it-IT" sz="2400" b="1" dirty="0" smtClean="0"/>
              <a:t> scritta dai ragazzi</a:t>
            </a:r>
            <a:br>
              <a:rPr lang="it-IT" sz="2400" b="1" dirty="0" smtClean="0"/>
            </a:b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Obiettivi: </a:t>
            </a:r>
            <a:b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Rendere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visibile il sapere storico attraverso  la costruzione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manuale dei castelli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 il riciclaggio di vari materiali</a:t>
            </a:r>
            <a:b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Riflettere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 ciò che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 impara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classe e a casa</a:t>
            </a:r>
            <a:b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Documentare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attraverso il sito </a:t>
            </a:r>
            <a:r>
              <a:rPr lang="it-IT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di classe </a:t>
            </a:r>
            <a:r>
              <a:rPr lang="it-IT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(Cooperative </a:t>
            </a:r>
            <a:r>
              <a:rPr lang="it-IT" sz="2400" b="1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</a:t>
            </a:r>
            <a:r>
              <a:rPr lang="it-IT" sz="2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it-IT" sz="3600" b="1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asus\Desktop\avanguardie 2021\castello costrui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8601075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 descr="8263358842_a2748b217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pic>
        <p:nvPicPr>
          <p:cNvPr id="5122" name="Picture 2" descr="C:\Users\asus\Desktop\avanguardie 2021\castello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4640845" cy="3881434"/>
          </a:xfrm>
          <a:prstGeom prst="rect">
            <a:avLst/>
          </a:prstGeom>
          <a:noFill/>
        </p:spPr>
      </p:pic>
      <p:pic>
        <p:nvPicPr>
          <p:cNvPr id="2050" name="Picture 2" descr="C:\Users\asus\Desktop\avanguardie 2021\castell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3" y="0"/>
            <a:ext cx="4343397" cy="38579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65418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 occhio anche alla </a:t>
            </a:r>
            <a:r>
              <a:rPr lang="it-IT" sz="24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gamification</a:t>
            </a:r>
            <a:r>
              <a:rPr lang="it-IT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cruciverba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costruito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dai ragazzi in modo collaborativo. </a:t>
            </a:r>
            <a:b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Ognuno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 loro ha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scritto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sua definizione con  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relativa risposta.</a:t>
            </a:r>
            <a:b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Tutto è stato, poi, trasferito online</a:t>
            </a:r>
            <a:endParaRPr lang="it-IT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Segnaposto contenuto 9" descr="8263358842_a2748b217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3116"/>
            <a:ext cx="6785631" cy="4525963"/>
          </a:xfrm>
        </p:spPr>
      </p:pic>
      <p:pic>
        <p:nvPicPr>
          <p:cNvPr id="6146" name="Picture 2" descr="C:\Users\asus\Desktop\avanguardie 2021\Il cruciverba collaborativ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8572560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Software usato: </a:t>
            </a:r>
            <a:br>
              <a:rPr lang="it-IT" sz="3200" dirty="0" smtClean="0"/>
            </a:br>
            <a:r>
              <a:rPr lang="it-IT" sz="3200" dirty="0" err="1" smtClean="0"/>
              <a:t>Activinspire</a:t>
            </a:r>
            <a:r>
              <a:rPr lang="it-IT" sz="3200" dirty="0" smtClean="0"/>
              <a:t> per la LIM</a:t>
            </a:r>
            <a:endParaRPr lang="it-IT" sz="3200" dirty="0"/>
          </a:p>
        </p:txBody>
      </p:sp>
      <p:pic>
        <p:nvPicPr>
          <p:cNvPr id="10" name="Segnaposto contenuto 9" descr="8263358842_a2748b217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pic>
        <p:nvPicPr>
          <p:cNvPr id="7170" name="Picture 2" descr="C:\Users\asus\Desktop\avanguardie 2021\cruciverba definizio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8715376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it-IT" i="1" dirty="0" smtClean="0"/>
              <a:t>IC di </a:t>
            </a:r>
            <a:r>
              <a:rPr lang="it-IT" i="1" dirty="0" err="1" smtClean="0"/>
              <a:t>Sellia</a:t>
            </a:r>
            <a:r>
              <a:rPr lang="it-IT" i="1" dirty="0" smtClean="0"/>
              <a:t> Marina (CZ)</a:t>
            </a:r>
          </a:p>
          <a:p>
            <a:r>
              <a:rPr lang="it-IT" dirty="0" smtClean="0"/>
              <a:t>Classe </a:t>
            </a:r>
            <a:r>
              <a:rPr lang="it-IT" dirty="0" smtClean="0"/>
              <a:t>I D </a:t>
            </a:r>
            <a:endParaRPr lang="it-IT" dirty="0" smtClean="0"/>
          </a:p>
          <a:p>
            <a:r>
              <a:rPr lang="it-IT" dirty="0" smtClean="0"/>
              <a:t>Anno scolastico: 2020/2021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Prof.ssa Anna </a:t>
            </a:r>
            <a:r>
              <a:rPr lang="it-IT" sz="2400" dirty="0" err="1" smtClean="0"/>
              <a:t>Guzzi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Gruppo di lavoro: Avanguardie Educative </a:t>
            </a:r>
          </a:p>
          <a:p>
            <a:r>
              <a:rPr lang="it-IT" sz="2400" dirty="0" smtClean="0"/>
              <a:t>Discipline: italiano, storia, geografia</a:t>
            </a:r>
            <a:endParaRPr lang="it-IT" sz="2400" dirty="0"/>
          </a:p>
        </p:txBody>
      </p:sp>
      <p:pic>
        <p:nvPicPr>
          <p:cNvPr id="1026" name="Picture 2" descr="Tux, Animale, Uccello, Libro, Libri, Book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282971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it-IT" sz="3200" dirty="0" smtClean="0"/>
              <a:t>L’UDA </a:t>
            </a:r>
            <a:r>
              <a:rPr lang="it-IT" sz="3200" i="1" dirty="0" smtClean="0"/>
              <a:t>Castelli di carta e castelli digitali</a:t>
            </a:r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intreccia </a:t>
            </a:r>
            <a:r>
              <a:rPr lang="it-IT" sz="3200" dirty="0" smtClean="0"/>
              <a:t>due idee di Avanguardie Educative 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3714776" cy="4411675"/>
          </a:xfrm>
        </p:spPr>
        <p:txBody>
          <a:bodyPr>
            <a:noAutofit/>
          </a:bodyPr>
          <a:lstStyle/>
          <a:p>
            <a:r>
              <a:rPr lang="it-IT" sz="2400" i="1" dirty="0" err="1"/>
              <a:t>F</a:t>
            </a:r>
            <a:r>
              <a:rPr lang="it-IT" sz="2400" i="1" dirty="0" err="1" smtClean="0"/>
              <a:t>lipped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classroom</a:t>
            </a:r>
            <a:r>
              <a:rPr lang="it-IT" sz="2400" i="1" dirty="0" smtClean="0"/>
              <a:t> </a:t>
            </a:r>
          </a:p>
          <a:p>
            <a:endParaRPr lang="it-IT" sz="2400" dirty="0" smtClean="0"/>
          </a:p>
          <a:p>
            <a:r>
              <a:rPr lang="it-IT" sz="2400" dirty="0" smtClean="0"/>
              <a:t>MLTV con focus sulla </a:t>
            </a:r>
            <a:r>
              <a:rPr lang="it-IT" sz="2400" i="1" dirty="0" smtClean="0"/>
              <a:t>routine </a:t>
            </a:r>
            <a:r>
              <a:rPr lang="it-IT" sz="2400" dirty="0" smtClean="0"/>
              <a:t>di pensiero: </a:t>
            </a:r>
          </a:p>
          <a:p>
            <a:r>
              <a:rPr lang="it-IT" sz="2400" i="1" dirty="0" err="1" smtClean="0"/>
              <a:t>See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Think</a:t>
            </a:r>
            <a:r>
              <a:rPr lang="it-IT" sz="2400" i="1" dirty="0" smtClean="0"/>
              <a:t>, Me, </a:t>
            </a:r>
            <a:r>
              <a:rPr lang="it-IT" sz="2400" i="1" dirty="0" err="1" smtClean="0"/>
              <a:t>We</a:t>
            </a:r>
            <a:r>
              <a:rPr lang="it-IT" sz="2400" i="1" dirty="0" smtClean="0"/>
              <a:t> </a:t>
            </a:r>
            <a:r>
              <a:rPr lang="it-IT" sz="2400" dirty="0" smtClean="0">
                <a:hlinkClick r:id="rId3"/>
              </a:rPr>
              <a:t>http://www.pz.harvard.edu/</a:t>
            </a:r>
            <a:r>
              <a:rPr lang="it-IT" sz="2400" dirty="0" err="1" smtClean="0">
                <a:hlinkClick r:id="rId3"/>
              </a:rPr>
              <a:t>thinking-routines</a:t>
            </a:r>
            <a:r>
              <a:rPr lang="it-IT" sz="2400" dirty="0"/>
              <a:t> </a:t>
            </a:r>
            <a:endParaRPr lang="it-IT" sz="2400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4543428" cy="5000660"/>
          </a:xfrm>
        </p:spPr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FLIP-THINKING</a:t>
            </a:r>
            <a:endParaRPr lang="it-IT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4679157" y="2393149"/>
            <a:ext cx="428628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6200000" flipH="1">
            <a:off x="5715008" y="2786058"/>
            <a:ext cx="1714512" cy="857256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286512" y="4429132"/>
            <a:ext cx="23574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Pensiero visibile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00496" y="3071810"/>
            <a:ext cx="185738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Flipped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classroom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con video sulla costruzione dei castelli </a:t>
            </a:r>
            <a:r>
              <a:rPr lang="it-IT" b="1" dirty="0" smtClean="0">
                <a:solidFill>
                  <a:schemeClr val="accent6"/>
                </a:solidFill>
              </a:rPr>
              <a:t>da guardare a casa </a:t>
            </a:r>
            <a:r>
              <a:rPr lang="it-IT" b="1" dirty="0" smtClean="0">
                <a:solidFill>
                  <a:schemeClr val="accent6"/>
                </a:solidFill>
              </a:rPr>
              <a:t>con studio </a:t>
            </a:r>
            <a:r>
              <a:rPr lang="it-IT" b="1" dirty="0" smtClean="0">
                <a:solidFill>
                  <a:schemeClr val="accent6"/>
                </a:solidFill>
              </a:rPr>
              <a:t> autonomo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143768" y="1643050"/>
            <a:ext cx="157160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Clicca sul </a:t>
            </a:r>
            <a:r>
              <a:rPr lang="it-IT" b="1" dirty="0" smtClean="0"/>
              <a:t>collegamento ipertestuale </a:t>
            </a:r>
            <a:r>
              <a:rPr lang="it-IT" dirty="0" smtClean="0"/>
              <a:t>per il link all’UDA </a:t>
            </a:r>
            <a:endParaRPr lang="it-IT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572164" cy="11430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Scansione delle fasi MLTV con </a:t>
            </a:r>
            <a:b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riferimento a didattica in presenza e </a:t>
            </a:r>
            <a:b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didattica a </a:t>
            </a:r>
            <a:r>
              <a:rPr lang="it-IT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distanza  </a:t>
            </a:r>
            <a:endParaRPr lang="it-IT" sz="2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3300" dirty="0" smtClean="0"/>
              <a:t>1. </a:t>
            </a:r>
            <a:r>
              <a:rPr lang="it-IT" sz="3300" i="1" dirty="0" smtClean="0"/>
              <a:t>SEE </a:t>
            </a:r>
            <a:endParaRPr lang="it-IT" sz="3300" dirty="0" smtClean="0"/>
          </a:p>
          <a:p>
            <a:r>
              <a:rPr lang="it-IT" sz="3300" dirty="0" smtClean="0"/>
              <a:t>Osservare i dettagli del lavoro prodotto (ma anche i video postati su </a:t>
            </a:r>
            <a:r>
              <a:rPr lang="it-IT" sz="3300" dirty="0" err="1" smtClean="0"/>
              <a:t>classroom</a:t>
            </a:r>
            <a:r>
              <a:rPr lang="it-IT" sz="3300" dirty="0" smtClean="0"/>
              <a:t>)  </a:t>
            </a:r>
          </a:p>
          <a:p>
            <a:endParaRPr lang="it-IT" sz="3300" dirty="0" smtClean="0"/>
          </a:p>
          <a:p>
            <a:r>
              <a:rPr lang="it-IT" sz="3300" b="1" u="sng" dirty="0" smtClean="0">
                <a:solidFill>
                  <a:schemeClr val="accent6">
                    <a:lumMod val="75000"/>
                  </a:schemeClr>
                </a:solidFill>
              </a:rPr>
              <a:t>A distanza e in presenza </a:t>
            </a:r>
            <a:endParaRPr lang="it-IT" sz="33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3300" dirty="0" smtClean="0"/>
          </a:p>
          <a:p>
            <a:r>
              <a:rPr lang="it-IT" sz="3300" dirty="0" smtClean="0"/>
              <a:t>2. </a:t>
            </a:r>
            <a:r>
              <a:rPr lang="it-IT" sz="3300" i="1" dirty="0" smtClean="0"/>
              <a:t> THINK </a:t>
            </a:r>
          </a:p>
          <a:p>
            <a:r>
              <a:rPr lang="it-IT" sz="3300" dirty="0"/>
              <a:t>s</a:t>
            </a:r>
            <a:r>
              <a:rPr lang="it-IT" sz="3300" dirty="0" smtClean="0"/>
              <a:t>timolare riflessioni e connessioni di pensiero a partire dal lavoro svolto  </a:t>
            </a:r>
          </a:p>
          <a:p>
            <a:r>
              <a:rPr lang="it-IT" sz="3300" b="1" u="sng" dirty="0" smtClean="0">
                <a:solidFill>
                  <a:schemeClr val="accent6">
                    <a:lumMod val="75000"/>
                  </a:schemeClr>
                </a:solidFill>
              </a:rPr>
              <a:t>In presenza</a:t>
            </a:r>
          </a:p>
          <a:p>
            <a:endParaRPr lang="it-IT" sz="29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>
            <a:normAutofit fontScale="55000" lnSpcReduction="20000"/>
          </a:bodyPr>
          <a:lstStyle/>
          <a:p>
            <a:r>
              <a:rPr lang="it-IT" sz="2900" dirty="0" smtClean="0"/>
              <a:t>3.  </a:t>
            </a:r>
            <a:r>
              <a:rPr lang="it-IT" sz="2900" i="1" dirty="0" smtClean="0"/>
              <a:t>ME</a:t>
            </a:r>
          </a:p>
          <a:p>
            <a:r>
              <a:rPr lang="it-IT" sz="2900" dirty="0" smtClean="0"/>
              <a:t>Pensare alle connessioni tra artefatto e esperienza personale</a:t>
            </a:r>
          </a:p>
          <a:p>
            <a:r>
              <a:rPr lang="it-IT" sz="2900" dirty="0" smtClean="0"/>
              <a:t>  [per ‘esperienza personale’ qui si intende come i ragazzi hanno organizzato il loro lavoro a casa, facendosi aiutare anche dai genitori]</a:t>
            </a:r>
          </a:p>
          <a:p>
            <a:r>
              <a:rPr lang="it-IT" sz="3300" b="1" u="sng" dirty="0" smtClean="0">
                <a:solidFill>
                  <a:schemeClr val="accent6">
                    <a:lumMod val="75000"/>
                  </a:schemeClr>
                </a:solidFill>
              </a:rPr>
              <a:t>A distanza  e in presenza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900" dirty="0" smtClean="0"/>
              <a:t>4. WE </a:t>
            </a:r>
          </a:p>
          <a:p>
            <a:r>
              <a:rPr lang="it-IT" sz="2900" dirty="0"/>
              <a:t>P</a:t>
            </a:r>
            <a:r>
              <a:rPr lang="it-IT" sz="2900" dirty="0" smtClean="0"/>
              <a:t>ensare alle connessioni tra artefatto e esperienze o storie più ampie che possono riguardare il mondo o anche il proprio territorio . </a:t>
            </a:r>
          </a:p>
          <a:p>
            <a:r>
              <a:rPr lang="it-IT" sz="2900" dirty="0" smtClean="0"/>
              <a:t> [i confini, il concetto di popolo, il rispetto delle identità culturali, </a:t>
            </a:r>
            <a:r>
              <a:rPr lang="it-IT" sz="2900" dirty="0" smtClean="0"/>
              <a:t>le migrazioni</a:t>
            </a:r>
            <a:r>
              <a:rPr lang="it-IT" sz="2900" dirty="0" smtClean="0"/>
              <a:t> pacifiche </a:t>
            </a:r>
            <a:r>
              <a:rPr lang="it-IT" sz="2900" dirty="0" smtClean="0"/>
              <a:t>e le invasioni ecc.]</a:t>
            </a:r>
          </a:p>
          <a:p>
            <a:r>
              <a:rPr lang="it-IT" sz="3600" b="1" u="sng" dirty="0" smtClean="0">
                <a:solidFill>
                  <a:schemeClr val="accent6">
                    <a:lumMod val="75000"/>
                  </a:schemeClr>
                </a:solidFill>
              </a:rPr>
              <a:t>In presenza</a:t>
            </a:r>
            <a:endParaRPr lang="it-IT" sz="33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9218" name="Picture 2" descr="Occhio, Creativo, Galaxy, Collage, Fiori, Ver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2071702" cy="1254455"/>
          </a:xfrm>
          <a:prstGeom prst="rect">
            <a:avLst/>
          </a:prstGeom>
          <a:noFill/>
        </p:spPr>
      </p:pic>
      <p:pic>
        <p:nvPicPr>
          <p:cNvPr id="9220" name="Picture 4" descr="Questione, Domande, Uomo, Testa, Successo, Lamp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72074"/>
            <a:ext cx="2428892" cy="1428713"/>
          </a:xfrm>
          <a:prstGeom prst="rect">
            <a:avLst/>
          </a:prstGeom>
          <a:noFill/>
        </p:spPr>
      </p:pic>
      <p:pic>
        <p:nvPicPr>
          <p:cNvPr id="9222" name="Picture 6" descr="Bambino, Carta, Identità, Membri, Busi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071670" cy="1327994"/>
          </a:xfrm>
          <a:prstGeom prst="rect">
            <a:avLst/>
          </a:prstGeom>
          <a:noFill/>
        </p:spPr>
      </p:pic>
      <p:pic>
        <p:nvPicPr>
          <p:cNvPr id="9224" name="Picture 8" descr="Cerchio, Mani, Lavoro Di Squadra, Comunità, Diversità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572140"/>
            <a:ext cx="2357454" cy="11242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protocollo MLTV (nato per lavorare su opere d’arte) è stato riadattato in base alle esigenze del mio percorso </a:t>
            </a:r>
            <a:r>
              <a:rPr lang="it-IT" sz="2800" dirty="0" err="1" smtClean="0"/>
              <a:t>didattico-educativo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b="1" u="sng" dirty="0" smtClean="0">
                <a:solidFill>
                  <a:schemeClr val="accent6">
                    <a:lumMod val="75000"/>
                  </a:schemeClr>
                </a:solidFill>
              </a:rPr>
              <a:t>Percorso rovesciato: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La fase del </a:t>
            </a:r>
            <a:r>
              <a:rPr lang="it-IT" i="1" dirty="0" err="1" smtClean="0"/>
              <a:t>see</a:t>
            </a:r>
            <a:r>
              <a:rPr lang="it-IT" i="1" dirty="0" smtClean="0"/>
              <a:t> o vedere </a:t>
            </a:r>
            <a:r>
              <a:rPr lang="it-IT" dirty="0" smtClean="0"/>
              <a:t>è partita dall’osservazione dei castelli creati dai ragazzi </a:t>
            </a:r>
          </a:p>
          <a:p>
            <a:endParaRPr lang="it-IT" dirty="0" smtClean="0"/>
          </a:p>
          <a:p>
            <a:r>
              <a:rPr lang="it-IT" dirty="0" smtClean="0"/>
              <a:t>La routine si inserisce, quindi, in un percorso più ampio di cui essa è soltanto una fase o espansione. 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3840171"/>
          </a:xfrm>
        </p:spPr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5122" name="Picture 2" descr="Fantasia, Città, Architettura, Comporre, Surre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714876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Clicca sul link per l’UDA completa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>Castelli di carta e castelli digitali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3000372"/>
            <a:ext cx="7901014" cy="3125791"/>
          </a:xfrm>
        </p:spPr>
        <p:txBody>
          <a:bodyPr/>
          <a:lstStyle/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</a:t>
            </a:r>
            <a:r>
              <a:rPr lang="it-IT" b="1" i="1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://drive.google.com/file/d/1cWdPxNtIHkfrmfNToKHxiUIj2DdK8qsZ/view?usp=sharing</a:t>
            </a:r>
            <a:r>
              <a:rPr lang="it-IT" b="1" i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it-IT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Video su </a:t>
            </a:r>
            <a:r>
              <a:rPr lang="it-IT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classroom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 </a:t>
            </a:r>
            <a:r>
              <a:rPr lang="it-IT" sz="2400" dirty="0">
                <a:hlinkClick r:id="rId2"/>
              </a:rPr>
              <a:t>https://youtu.be/ym7VoZzTKcU</a:t>
            </a:r>
            <a:r>
              <a:rPr lang="it-IT" sz="2400" dirty="0"/>
              <a:t>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>
                <a:hlinkClick r:id="rId3"/>
              </a:rPr>
              <a:t>https://youtu.be/v-gcF9QHlt8</a:t>
            </a:r>
            <a:r>
              <a:rPr lang="it-IT" sz="2400" dirty="0"/>
              <a:t>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>
                <a:hlinkClick r:id="rId4"/>
              </a:rPr>
              <a:t>https://youtu.be/xOxz_D4i6Co</a:t>
            </a:r>
            <a:r>
              <a:rPr lang="it-IT" sz="2400" dirty="0"/>
              <a:t>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it-IT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Altre risorse digitali:</a:t>
            </a:r>
          </a:p>
          <a:p>
            <a:pPr lvl="0" fontAlgn="base"/>
            <a:endParaRPr lang="it-IT" i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fontAlgn="base"/>
            <a:r>
              <a:rPr lang="it-IT" dirty="0"/>
              <a:t>Mappe e cruciverba costruiti con </a:t>
            </a:r>
            <a:r>
              <a:rPr lang="it-IT" dirty="0" err="1"/>
              <a:t>Activinspire</a:t>
            </a:r>
            <a:r>
              <a:rPr lang="it-IT" dirty="0"/>
              <a:t> </a:t>
            </a:r>
            <a:endParaRPr lang="it-IT" dirty="0" smtClean="0"/>
          </a:p>
          <a:p>
            <a:pPr lvl="0" fontAlgn="base"/>
            <a:endParaRPr lang="it-IT" dirty="0"/>
          </a:p>
          <a:p>
            <a:pPr lvl="0" fontAlgn="base"/>
            <a:r>
              <a:rPr lang="it-IT" dirty="0" smtClean="0"/>
              <a:t>Sito </a:t>
            </a:r>
            <a:r>
              <a:rPr lang="it-IT" dirty="0"/>
              <a:t>web della </a:t>
            </a:r>
            <a:r>
              <a:rPr lang="it-IT" dirty="0" smtClean="0"/>
              <a:t>classe in costruzione  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Una metodologia </a:t>
            </a:r>
            <a:r>
              <a:rPr lang="it-IT" sz="3200" dirty="0" smtClean="0"/>
              <a:t>di base</a:t>
            </a:r>
            <a:r>
              <a:rPr lang="it-IT" sz="3200" dirty="0" smtClean="0"/>
              <a:t>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– </a:t>
            </a:r>
            <a:r>
              <a:rPr lang="it-IT" sz="3200" b="1" u="sng" dirty="0" smtClean="0">
                <a:solidFill>
                  <a:srgbClr val="0070C0"/>
                </a:solidFill>
              </a:rPr>
              <a:t>il </a:t>
            </a:r>
            <a:r>
              <a:rPr lang="it-IT" sz="3200" b="1" i="1" u="sng" dirty="0" err="1" smtClean="0">
                <a:solidFill>
                  <a:srgbClr val="0070C0"/>
                </a:solidFill>
              </a:rPr>
              <a:t>learning</a:t>
            </a:r>
            <a:r>
              <a:rPr lang="it-IT" sz="3200" b="1" i="1" u="sng" dirty="0" smtClean="0">
                <a:solidFill>
                  <a:srgbClr val="0070C0"/>
                </a:solidFill>
              </a:rPr>
              <a:t>  </a:t>
            </a:r>
            <a:r>
              <a:rPr lang="it-IT" sz="3200" b="1" i="1" u="sng" dirty="0" err="1" smtClean="0">
                <a:solidFill>
                  <a:srgbClr val="0070C0"/>
                </a:solidFill>
              </a:rPr>
              <a:t>by</a:t>
            </a:r>
            <a:r>
              <a:rPr lang="it-IT" sz="3200" b="1" i="1" u="sng" dirty="0" smtClean="0">
                <a:solidFill>
                  <a:srgbClr val="0070C0"/>
                </a:solidFill>
              </a:rPr>
              <a:t>  </a:t>
            </a:r>
            <a:r>
              <a:rPr lang="it-IT" sz="3200" b="1" i="1" u="sng" dirty="0" err="1" smtClean="0">
                <a:solidFill>
                  <a:srgbClr val="0070C0"/>
                </a:solidFill>
              </a:rPr>
              <a:t>doing</a:t>
            </a:r>
            <a:r>
              <a:rPr lang="it-IT" sz="3200" b="1" i="1" u="sng" dirty="0" smtClean="0">
                <a:solidFill>
                  <a:srgbClr val="0070C0"/>
                </a:solidFill>
              </a:rPr>
              <a:t> </a:t>
            </a:r>
            <a:r>
              <a:rPr lang="it-IT" sz="3200" i="1" dirty="0" smtClean="0"/>
              <a:t>–</a:t>
            </a:r>
            <a:br>
              <a:rPr lang="it-IT" sz="3200" i="1" dirty="0" smtClean="0"/>
            </a:br>
            <a:r>
              <a:rPr lang="it-IT" sz="3200" dirty="0" smtClean="0"/>
              <a:t> integrata da due </a:t>
            </a:r>
            <a:r>
              <a:rPr lang="it-IT" sz="3200" b="1" i="1" u="sng" dirty="0" smtClean="0">
                <a:solidFill>
                  <a:schemeClr val="accent6">
                    <a:lumMod val="75000"/>
                  </a:schemeClr>
                </a:solidFill>
              </a:rPr>
              <a:t>espansioni</a:t>
            </a:r>
            <a:r>
              <a:rPr lang="it-IT" sz="3200" b="1" u="sng" dirty="0" smtClean="0">
                <a:solidFill>
                  <a:schemeClr val="accent6">
                    <a:lumMod val="75000"/>
                  </a:schemeClr>
                </a:solidFill>
              </a:rPr>
              <a:t>  strategiche </a:t>
            </a:r>
            <a:endParaRPr lang="it-IT" sz="3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786322"/>
            <a:ext cx="4038600" cy="133984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Espansione n. 1: </a:t>
            </a:r>
          </a:p>
          <a:p>
            <a:r>
              <a:rPr lang="it-IT" dirty="0" smtClean="0"/>
              <a:t>il modello </a:t>
            </a:r>
            <a:r>
              <a:rPr lang="it-IT" i="1" dirty="0" err="1" smtClean="0"/>
              <a:t>flipped</a:t>
            </a:r>
            <a:r>
              <a:rPr lang="it-IT" dirty="0" smtClean="0"/>
              <a:t> con ristrutturazione dello spazio-classe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4714884"/>
            <a:ext cx="4038600" cy="141127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Espansione n. 2: </a:t>
            </a:r>
          </a:p>
          <a:p>
            <a:r>
              <a:rPr lang="it-IT" dirty="0" smtClean="0"/>
              <a:t>MLTV – </a:t>
            </a:r>
            <a:r>
              <a:rPr lang="it-IT" i="1" dirty="0" err="1" smtClean="0"/>
              <a:t>Make</a:t>
            </a:r>
            <a:r>
              <a:rPr lang="it-IT" i="1" dirty="0" smtClean="0"/>
              <a:t> </a:t>
            </a:r>
            <a:r>
              <a:rPr lang="it-IT" i="1" dirty="0" err="1" smtClean="0"/>
              <a:t>learning</a:t>
            </a:r>
            <a:r>
              <a:rPr lang="it-IT" i="1" dirty="0" smtClean="0"/>
              <a:t> and </a:t>
            </a:r>
            <a:r>
              <a:rPr lang="it-IT" i="1" dirty="0" err="1" smtClean="0"/>
              <a:t>thinking</a:t>
            </a:r>
            <a:r>
              <a:rPr lang="it-IT" i="1" dirty="0" smtClean="0"/>
              <a:t> </a:t>
            </a:r>
            <a:r>
              <a:rPr lang="it-IT" i="1" dirty="0" err="1" smtClean="0"/>
              <a:t>visible</a:t>
            </a:r>
            <a:r>
              <a:rPr lang="it-IT" i="1" dirty="0" smtClean="0"/>
              <a:t> </a:t>
            </a:r>
            <a:endParaRPr lang="it-IT" i="1" dirty="0"/>
          </a:p>
        </p:txBody>
      </p:sp>
      <p:pic>
        <p:nvPicPr>
          <p:cNvPr id="1026" name="Picture 2" descr="C:\Users\asus\Desktop\avanguardie 2021\castello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3071834" cy="2633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err="1" smtClean="0"/>
              <a:t>Screenshot</a:t>
            </a:r>
            <a:r>
              <a:rPr lang="it-IT" sz="3600" b="1" dirty="0" smtClean="0"/>
              <a:t> del </a:t>
            </a:r>
            <a:r>
              <a:rPr lang="it-IT" sz="3600" b="1" dirty="0" smtClean="0"/>
              <a:t>sito </a:t>
            </a:r>
            <a:r>
              <a:rPr lang="it-IT" sz="3600" b="1" i="1" dirty="0" smtClean="0"/>
              <a:t>in progress</a:t>
            </a:r>
            <a:r>
              <a:rPr lang="it-IT" sz="3600" b="1" dirty="0" smtClean="0"/>
              <a:t> con la pagina dedicata ai castelli del Medioevo </a:t>
            </a:r>
            <a:endParaRPr lang="it-IT" b="1" dirty="0"/>
          </a:p>
        </p:txBody>
      </p:sp>
      <p:pic>
        <p:nvPicPr>
          <p:cNvPr id="2052" name="Picture 4" descr="C:\Users\asus\Desktop\avanguardie 2021\il sito della I 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429652" cy="3429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85918" y="214290"/>
            <a:ext cx="51435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Costruire competenze </a:t>
            </a:r>
            <a:r>
              <a:rPr lang="it-IT" sz="2400" b="1" dirty="0" smtClean="0">
                <a:solidFill>
                  <a:schemeClr val="tx1"/>
                </a:solidFill>
              </a:rPr>
              <a:t>digitali </a:t>
            </a:r>
            <a:r>
              <a:rPr lang="it-IT" sz="2400" b="1" dirty="0" smtClean="0">
                <a:solidFill>
                  <a:schemeClr val="tx1"/>
                </a:solidFill>
              </a:rPr>
              <a:t> e rafforzare lo spirito di iniziativa 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La pagina web </a:t>
            </a:r>
            <a:r>
              <a:rPr lang="it-IT" sz="3600" dirty="0" smtClean="0"/>
              <a:t>che </a:t>
            </a:r>
            <a:r>
              <a:rPr lang="it-IT" sz="3600" dirty="0" smtClean="0"/>
              <a:t>raccoglie i lavori dei </a:t>
            </a:r>
            <a:r>
              <a:rPr lang="it-IT" sz="3600" dirty="0" smtClean="0"/>
              <a:t>ragazzi. </a:t>
            </a:r>
            <a:br>
              <a:rPr lang="it-IT" sz="3600" dirty="0" smtClean="0"/>
            </a:br>
            <a:r>
              <a:rPr lang="it-IT" sz="3200" dirty="0" smtClean="0"/>
              <a:t>L’immagine è stata scelta da loro.</a:t>
            </a:r>
            <a:endParaRPr lang="it-IT" sz="3600" dirty="0"/>
          </a:p>
        </p:txBody>
      </p:sp>
      <p:pic>
        <p:nvPicPr>
          <p:cNvPr id="10" name="Segnaposto contenuto 9" descr="8263358842_a2748b217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pic>
        <p:nvPicPr>
          <p:cNvPr id="3074" name="Picture 2" descr="C:\Users\asus\Desktop\avanguardie 2021\la pagina del si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8515350" cy="3676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425</Words>
  <Application>Microsoft Office PowerPoint</Application>
  <PresentationFormat>Presentazione su schermo (4:3)</PresentationFormat>
  <Paragraphs>76</Paragraphs>
  <Slides>14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 Un’idea  per l’apprendimento della storia in un’ottica interdisciplinare    UdA Flipthinking ….</vt:lpstr>
      <vt:lpstr>L’UDA Castelli di carta e castelli digitali intreccia due idee di Avanguardie Educative </vt:lpstr>
      <vt:lpstr>Scansione delle fasi MLTV con  riferimento a didattica in presenza e   didattica a distanza  </vt:lpstr>
      <vt:lpstr>Il protocollo MLTV (nato per lavorare su opere d’arte) è stato riadattato in base alle esigenze del mio percorso didattico-educativo</vt:lpstr>
      <vt:lpstr>Clicca sul link per l’UDA completa  Castelli di carta e castelli digitali   </vt:lpstr>
      <vt:lpstr>Video su classroom </vt:lpstr>
      <vt:lpstr>Una metodologia di base  – il learning  by  doing –  integrata da due espansioni  strategiche </vt:lpstr>
      <vt:lpstr> Screenshot del sito in progress con la pagina dedicata ai castelli del Medioevo </vt:lpstr>
      <vt:lpstr>La pagina web che raccoglie i lavori dei ragazzi.  L’immagine è stata scelta da loro.</vt:lpstr>
      <vt:lpstr>Una selezione di lavori dal sito con la riflessione meta-cognitiva scritta dai ragazzi  Obiettivi:  1. Rendere visibile il sapere storico attraverso  la costruzione manuale dei castelli e il riciclaggio di vari materiali 2. Riflettere su ciò che si impara in classe e a casa 3. Documentare attraverso il sito  di classe (Cooperative Learning)</vt:lpstr>
      <vt:lpstr>Diapositiva 11</vt:lpstr>
      <vt:lpstr>Un occhio anche alla gamification:  il cruciverba costruito dai ragazzi in modo collaborativo.  Ognuno di loro ha scritto la sua definizione con  relativa risposta. Tutto è stato, poi, trasferito online</vt:lpstr>
      <vt:lpstr>Software usato:  Activinspire per la LIM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Costruiamo castelli ….</dc:title>
  <dc:creator>asus</dc:creator>
  <cp:lastModifiedBy>asus</cp:lastModifiedBy>
  <cp:revision>25</cp:revision>
  <dcterms:created xsi:type="dcterms:W3CDTF">2021-04-24T16:52:41Z</dcterms:created>
  <dcterms:modified xsi:type="dcterms:W3CDTF">2021-05-17T17:38:46Z</dcterms:modified>
</cp:coreProperties>
</file>