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2" r:id="rId3"/>
    <p:sldId id="265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98" r:id="rId12"/>
    <p:sldId id="270" r:id="rId13"/>
    <p:sldId id="271" r:id="rId14"/>
    <p:sldId id="273" r:id="rId15"/>
    <p:sldId id="299" r:id="rId16"/>
    <p:sldId id="279" r:id="rId17"/>
    <p:sldId id="274" r:id="rId18"/>
    <p:sldId id="280" r:id="rId19"/>
    <p:sldId id="288" r:id="rId20"/>
    <p:sldId id="275" r:id="rId21"/>
    <p:sldId id="290" r:id="rId22"/>
    <p:sldId id="276" r:id="rId23"/>
    <p:sldId id="277" r:id="rId24"/>
    <p:sldId id="289" r:id="rId25"/>
    <p:sldId id="297" r:id="rId26"/>
    <p:sldId id="291" r:id="rId27"/>
    <p:sldId id="281" r:id="rId28"/>
    <p:sldId id="302" r:id="rId29"/>
    <p:sldId id="303" r:id="rId30"/>
    <p:sldId id="301" r:id="rId31"/>
    <p:sldId id="284" r:id="rId32"/>
    <p:sldId id="306" r:id="rId33"/>
    <p:sldId id="307" r:id="rId34"/>
    <p:sldId id="308" r:id="rId35"/>
    <p:sldId id="309" r:id="rId36"/>
    <p:sldId id="304" r:id="rId37"/>
    <p:sldId id="314" r:id="rId38"/>
    <p:sldId id="315" r:id="rId39"/>
    <p:sldId id="310" r:id="rId40"/>
    <p:sldId id="311" r:id="rId41"/>
    <p:sldId id="312" r:id="rId42"/>
    <p:sldId id="287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3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1157-F26F-4112-AF89-C6C525A637FE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B5E1-8FF6-4FEF-9730-1EE573E132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CIAO BAMBINI, </a:t>
            </a:r>
            <a:r>
              <a:rPr lang="it-IT" dirty="0" err="1" smtClean="0"/>
              <a:t>VI</a:t>
            </a:r>
            <a:r>
              <a:rPr lang="it-IT" dirty="0" smtClean="0"/>
              <a:t> PROPONGO </a:t>
            </a:r>
            <a:br>
              <a:rPr lang="it-IT" dirty="0" smtClean="0"/>
            </a:br>
            <a:r>
              <a:rPr lang="it-IT" dirty="0" smtClean="0"/>
              <a:t>UN GIOCO CHE PREVEDE </a:t>
            </a:r>
            <a:r>
              <a:rPr lang="it-IT" dirty="0" err="1" smtClean="0"/>
              <a:t>DI</a:t>
            </a:r>
            <a:r>
              <a:rPr lang="it-IT" dirty="0" smtClean="0"/>
              <a:t> USARE IN MANIERA CREATIVA E DIVERTENTE</a:t>
            </a:r>
            <a:br>
              <a:rPr lang="it-IT" dirty="0" smtClean="0"/>
            </a:br>
            <a:r>
              <a:rPr lang="it-IT" sz="10700" dirty="0" smtClean="0">
                <a:latin typeface="AR HERMANN" pitchFamily="2" charset="0"/>
              </a:rPr>
              <a:t>FORME </a:t>
            </a:r>
            <a:br>
              <a:rPr lang="it-IT" sz="10700" dirty="0" smtClean="0">
                <a:latin typeface="AR HERMANN" pitchFamily="2" charset="0"/>
              </a:rPr>
            </a:br>
            <a:r>
              <a:rPr lang="it-IT" sz="10700" dirty="0" smtClean="0">
                <a:latin typeface="AR HERMANN" pitchFamily="2" charset="0"/>
              </a:rPr>
              <a:t>E </a:t>
            </a:r>
            <a:br>
              <a:rPr lang="it-IT" sz="10700" dirty="0" smtClean="0">
                <a:latin typeface="AR HERMANN" pitchFamily="2" charset="0"/>
              </a:rPr>
            </a:br>
            <a:r>
              <a:rPr lang="it-IT" sz="10700" dirty="0" smtClean="0">
                <a:solidFill>
                  <a:srgbClr val="FF0000"/>
                </a:solidFill>
                <a:latin typeface="AR HERMANN" pitchFamily="2" charset="0"/>
              </a:rPr>
              <a:t>C</a:t>
            </a:r>
            <a:r>
              <a:rPr lang="it-IT" sz="10700" dirty="0" smtClean="0">
                <a:solidFill>
                  <a:srgbClr val="00B050"/>
                </a:solidFill>
                <a:latin typeface="AR HERMANN" pitchFamily="2" charset="0"/>
              </a:rPr>
              <a:t>O</a:t>
            </a:r>
            <a:r>
              <a:rPr lang="it-IT" sz="10700" dirty="0" smtClean="0">
                <a:solidFill>
                  <a:srgbClr val="7030A0"/>
                </a:solidFill>
                <a:latin typeface="AR HERMANN" pitchFamily="2" charset="0"/>
              </a:rPr>
              <a:t>L</a:t>
            </a:r>
            <a:r>
              <a:rPr lang="it-IT" sz="10700" dirty="0" smtClean="0">
                <a:solidFill>
                  <a:schemeClr val="accent6">
                    <a:lumMod val="75000"/>
                  </a:schemeClr>
                </a:solidFill>
                <a:latin typeface="AR HERMANN" pitchFamily="2" charset="0"/>
              </a:rPr>
              <a:t>O</a:t>
            </a:r>
            <a:r>
              <a:rPr lang="it-IT" sz="10700" dirty="0" smtClean="0">
                <a:solidFill>
                  <a:srgbClr val="ED13A4"/>
                </a:solidFill>
                <a:latin typeface="AR HERMANN" pitchFamily="2" charset="0"/>
              </a:rPr>
              <a:t>R</a:t>
            </a:r>
            <a:r>
              <a:rPr lang="it-IT" sz="10700" dirty="0" smtClean="0">
                <a:solidFill>
                  <a:schemeClr val="accent5">
                    <a:lumMod val="75000"/>
                  </a:schemeClr>
                </a:solidFill>
                <a:latin typeface="AR HERMANN" pitchFamily="2" charset="0"/>
              </a:rPr>
              <a:t>I</a:t>
            </a:r>
            <a:r>
              <a:rPr lang="it-IT" sz="10700" dirty="0" smtClean="0">
                <a:latin typeface="AR HERMANN" pitchFamily="2" charset="0"/>
              </a:rPr>
              <a:t> </a:t>
            </a:r>
            <a:endParaRPr lang="it-IT" sz="10700" dirty="0">
              <a:latin typeface="AR HERMAN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5786446" cy="321471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PER PRIMA COSA,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PRENDETE I FOGLI BIANCHI E, </a:t>
            </a:r>
            <a:br>
              <a:rPr lang="it-IT" sz="3600" dirty="0" smtClean="0"/>
            </a:br>
            <a:r>
              <a:rPr lang="it-IT" sz="3600" dirty="0" smtClean="0"/>
              <a:t>CON GLI ACQUERELLI </a:t>
            </a:r>
            <a:br>
              <a:rPr lang="it-IT" sz="3600" dirty="0" smtClean="0"/>
            </a:br>
            <a:r>
              <a:rPr lang="it-IT" sz="3600" dirty="0" smtClean="0"/>
              <a:t>O LA TEMPERA DILUITA, DISTRIBUITE IL COLORE SOPRA CIASCUN FOGLIO IN MANIERA UNIFORME  SCEGLIENDO, </a:t>
            </a:r>
            <a:br>
              <a:rPr lang="it-IT" sz="3600" dirty="0" smtClean="0"/>
            </a:br>
            <a:r>
              <a:rPr lang="it-IT" sz="3600" dirty="0" smtClean="0"/>
              <a:t>PER CIASCUN FOGLIO, </a:t>
            </a:r>
            <a:br>
              <a:rPr lang="it-IT" sz="3600" dirty="0" smtClean="0"/>
            </a:br>
            <a:r>
              <a:rPr lang="it-IT" sz="3600" dirty="0" smtClean="0"/>
              <a:t>UN COLORE DIFFERENTE.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8194" name="Picture 2" descr="C:\Users\user\Desktop\IMMAGINI MATISSE\8mar14_70-300x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4286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err="1" smtClean="0">
                <a:latin typeface="+mj-lt"/>
              </a:rPr>
              <a:t>MI</a:t>
            </a:r>
            <a:r>
              <a:rPr lang="it-IT" sz="3200" dirty="0" smtClean="0">
                <a:latin typeface="+mj-lt"/>
              </a:rPr>
              <a:t> RACCOMANDO,BAMBINI,  </a:t>
            </a:r>
          </a:p>
          <a:p>
            <a:pPr algn="ctr"/>
            <a:r>
              <a:rPr lang="it-IT" sz="3200" dirty="0" smtClean="0">
                <a:latin typeface="+mj-lt"/>
              </a:rPr>
              <a:t>SCEGLIETE COLORI VIVACI!</a:t>
            </a:r>
            <a:endParaRPr lang="it-IT" sz="3200" dirty="0">
              <a:latin typeface="+mj-lt"/>
            </a:endParaRPr>
          </a:p>
        </p:txBody>
      </p:sp>
      <p:pic>
        <p:nvPicPr>
          <p:cNvPr id="1027" name="Picture 3" descr="C:\Users\user\Desktop\TLS\P1120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QUANDO IL COLORE SARÀ ASCIUTTO, CON LE FORBICI RITAGLIATE I FOGLI COLORATI   CREANDO DELLE FORME LASCIANDOVI GUIDARE DALLA VOSTRA FANTASIA E CREATIVITÀ.</a:t>
            </a:r>
            <a:endParaRPr lang="it-IT" sz="3600" dirty="0"/>
          </a:p>
        </p:txBody>
      </p:sp>
      <p:pic>
        <p:nvPicPr>
          <p:cNvPr id="9220" name="Picture 4" descr="C:\Users\user\Desktop\IMMAGINI MATISSE\Il-Giardino-di-Matisse-mostra-ritag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err="1" smtClean="0"/>
              <a:t>DI</a:t>
            </a:r>
            <a:r>
              <a:rPr lang="it-IT" sz="3600" dirty="0" smtClean="0"/>
              <a:t> VOLTA IN VOLTA</a:t>
            </a:r>
            <a:r>
              <a:rPr lang="it-IT" dirty="0" smtClean="0"/>
              <a:t>,</a:t>
            </a:r>
            <a:r>
              <a:rPr lang="it-IT" sz="3600" dirty="0" smtClean="0"/>
              <a:t>DISPONETE, POI, </a:t>
            </a:r>
            <a:br>
              <a:rPr lang="it-IT" sz="3600" dirty="0" smtClean="0"/>
            </a:br>
            <a:r>
              <a:rPr lang="it-IT" sz="3600" dirty="0" smtClean="0"/>
              <a:t>LE FORME REALIZZATE</a:t>
            </a:r>
            <a:br>
              <a:rPr lang="it-IT" sz="3600" dirty="0" smtClean="0"/>
            </a:br>
            <a:r>
              <a:rPr lang="it-IT" sz="3600" dirty="0" smtClean="0"/>
              <a:t>DENTRO A DEI CONTENITORI.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17410" name="Picture 2" descr="C:\Users\user\Desktop\IMMAGINI MATISSE\ximg_5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4396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3600" dirty="0" smtClean="0"/>
              <a:t>QUANDO AVRETE TERMINATO </a:t>
            </a:r>
            <a:br>
              <a:rPr lang="it-IT" sz="3600" dirty="0" smtClean="0"/>
            </a:br>
            <a:r>
              <a:rPr lang="it-IT" sz="3600" dirty="0" smtClean="0"/>
              <a:t>L</a:t>
            </a:r>
            <a:r>
              <a:rPr lang="el-GR" sz="3600" dirty="0" smtClean="0"/>
              <a:t>᾿</a:t>
            </a:r>
            <a:r>
              <a:rPr lang="it-IT" sz="3600" dirty="0" smtClean="0"/>
              <a:t>ATTIVITÀ </a:t>
            </a:r>
            <a:r>
              <a:rPr lang="it-IT" sz="3600" dirty="0" err="1" smtClean="0"/>
              <a:t>DI</a:t>
            </a:r>
            <a:r>
              <a:rPr lang="it-IT" sz="3600" dirty="0" smtClean="0"/>
              <a:t> RITAGLIO, </a:t>
            </a:r>
            <a:br>
              <a:rPr lang="it-IT" sz="3600" dirty="0" smtClean="0"/>
            </a:br>
            <a:r>
              <a:rPr lang="it-IT" sz="3600" dirty="0" smtClean="0"/>
              <a:t>OSSERVATE LE FORME CHE AVRETE CREATO, SCEGLIENDONE, POI, ALCUNE </a:t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8715436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E ANDANDOLE, SUCCESSIAMENTE, AD INCOLLARE SUL FOGLIO BIANCO CHE AVRETE A DISPOSIZIONE...</a:t>
            </a:r>
            <a:endParaRPr lang="it-IT" sz="3200" dirty="0"/>
          </a:p>
        </p:txBody>
      </p:sp>
      <p:pic>
        <p:nvPicPr>
          <p:cNvPr id="46082" name="Picture 2" descr="Matisse” Workshop (Kindergarten) – my art diary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VEDRETE CHE, </a:t>
            </a:r>
            <a:br>
              <a:rPr lang="it-IT" sz="3600" dirty="0" smtClean="0"/>
            </a:br>
            <a:r>
              <a:rPr lang="it-IT" sz="3600" dirty="0" smtClean="0"/>
              <a:t>ABBINANDO COLORI E DISPONENDO LE FORME, </a:t>
            </a:r>
            <a:br>
              <a:rPr lang="it-IT" sz="3600" dirty="0" smtClean="0"/>
            </a:br>
            <a:r>
              <a:rPr lang="it-IT" sz="3600" dirty="0" smtClean="0"/>
              <a:t>CREERETE UNA VOSTRA </a:t>
            </a:r>
            <a:br>
              <a:rPr lang="it-IT" sz="3600" dirty="0" smtClean="0"/>
            </a:br>
            <a:r>
              <a:rPr lang="it-IT" sz="6700" dirty="0" smtClean="0">
                <a:latin typeface="AR HERMANN" pitchFamily="2" charset="0"/>
              </a:rPr>
              <a:t>OPERA </a:t>
            </a:r>
            <a:r>
              <a:rPr lang="it-IT" sz="6700" dirty="0" err="1" smtClean="0">
                <a:latin typeface="AR HERMANN" pitchFamily="2" charset="0"/>
              </a:rPr>
              <a:t>D’ART</a:t>
            </a:r>
            <a:r>
              <a:rPr lang="it-IT" sz="3600" dirty="0" err="1" smtClean="0">
                <a:latin typeface="AR HERMANN" pitchFamily="2" charset="0"/>
              </a:rPr>
              <a:t>E</a:t>
            </a:r>
            <a:r>
              <a:rPr lang="it-IT" sz="3600" dirty="0">
                <a:latin typeface="AR HERMANN" pitchFamily="2" charset="0"/>
              </a:rPr>
              <a:t/>
            </a:r>
            <a:br>
              <a:rPr lang="it-IT" sz="3600" dirty="0">
                <a:latin typeface="AR HERMANN" pitchFamily="2" charset="0"/>
              </a:rPr>
            </a:br>
            <a:r>
              <a:rPr lang="it-IT" sz="3600" dirty="0" smtClean="0">
                <a:latin typeface="AR HERMANN" pitchFamily="2" charset="0"/>
              </a:rPr>
              <a:t>COME VERI ARTISTI.</a:t>
            </a:r>
            <a:endParaRPr lang="it-IT" sz="3600" dirty="0"/>
          </a:p>
        </p:txBody>
      </p:sp>
      <p:pic>
        <p:nvPicPr>
          <p:cNvPr id="5" name="Picture 3" descr="C:\Users\user\Desktop\IMMAGINI MATISSE\e9b717c619346c6f77bf6c466205dd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86100"/>
            <a:ext cx="564360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A PROPOSITO </a:t>
            </a:r>
            <a:r>
              <a:rPr lang="it-IT" sz="3200" dirty="0" err="1" smtClean="0"/>
              <a:t>DI</a:t>
            </a:r>
            <a:r>
              <a:rPr lang="it-IT" sz="3200" dirty="0" smtClean="0"/>
              <a:t> ARTISTI, </a:t>
            </a:r>
            <a:r>
              <a:rPr lang="it-IT" sz="3200" dirty="0" err="1" smtClean="0"/>
              <a:t>VI</a:t>
            </a:r>
            <a:r>
              <a:rPr lang="it-IT" sz="3200" dirty="0" smtClean="0"/>
              <a:t> VOLEVO RACCONTARE</a:t>
            </a:r>
            <a:br>
              <a:rPr lang="it-IT" sz="3200" dirty="0" smtClean="0"/>
            </a:br>
            <a:r>
              <a:rPr lang="it-IT" sz="3200" dirty="0" smtClean="0"/>
              <a:t>CHE QUESTO GIOCO, CHE PREVEDE </a:t>
            </a:r>
            <a:r>
              <a:rPr lang="it-IT" sz="3200" dirty="0" err="1" smtClean="0"/>
              <a:t>DI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dirty="0" smtClean="0">
                <a:latin typeface="AR HERMANN" pitchFamily="2" charset="0"/>
              </a:rPr>
              <a:t> </a:t>
            </a:r>
            <a:r>
              <a:rPr lang="it-IT" sz="6700" dirty="0" smtClean="0">
                <a:latin typeface="AR HERMANN" pitchFamily="2" charset="0"/>
              </a:rPr>
              <a:t>DISEGNARE  UTILIZZANDO </a:t>
            </a:r>
            <a:br>
              <a:rPr lang="it-IT" sz="6700" dirty="0" smtClean="0">
                <a:latin typeface="AR HERMANN" pitchFamily="2" charset="0"/>
              </a:rPr>
            </a:br>
            <a:r>
              <a:rPr lang="it-IT" sz="6700" dirty="0" smtClean="0">
                <a:latin typeface="AR HERMANN" pitchFamily="2" charset="0"/>
              </a:rPr>
              <a:t>LE FORBICI, </a:t>
            </a:r>
            <a:br>
              <a:rPr lang="it-IT" sz="6700" dirty="0" smtClean="0">
                <a:latin typeface="AR HERMANN" pitchFamily="2" charset="0"/>
              </a:rPr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È UN GIOCO CHE DIVERTE E, NEL TEMPO, HA DIVERTITO,</a:t>
            </a:r>
            <a:br>
              <a:rPr lang="it-IT" sz="3200" dirty="0" smtClean="0"/>
            </a:br>
            <a:r>
              <a:rPr lang="it-IT" sz="3200" dirty="0" smtClean="0"/>
              <a:t> ALCUNI IMPORTANTI E CONOSCIUTI ARTISTI.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TRA QUESTI C᾽È IL SIGNOR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6700" dirty="0" smtClean="0">
                <a:latin typeface="AR HERMANN" pitchFamily="2" charset="0"/>
              </a:rPr>
              <a:t>HENRI MATISSE,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UN PITTORE  FRANCESE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CHE HA PRODOTTO PICCOLE E GRANDI OPERE  USANDO PROPRIO LA TECNICA CHE </a:t>
            </a:r>
            <a:r>
              <a:rPr lang="it-IT" sz="3600" dirty="0" err="1" smtClean="0"/>
              <a:t>VI</a:t>
            </a:r>
            <a:r>
              <a:rPr lang="it-IT" sz="3600" dirty="0" smtClean="0"/>
              <a:t> HO ILLUSTRATO CHE, COME AVETE VISTO, </a:t>
            </a:r>
            <a:br>
              <a:rPr lang="it-IT" sz="3600" dirty="0" smtClean="0"/>
            </a:br>
            <a:r>
              <a:rPr lang="it-IT" sz="3600" dirty="0" smtClean="0"/>
              <a:t> UTILIZZA LA FORBICE E NON LE MATITE, I PENNARELLI O I PENNELLI </a:t>
            </a:r>
            <a:br>
              <a:rPr lang="it-IT" sz="3600" dirty="0" smtClean="0"/>
            </a:br>
            <a:r>
              <a:rPr lang="it-IT" sz="3600" dirty="0" smtClean="0"/>
              <a:t>PER TRATTEGGIARE LE FIGURE.</a:t>
            </a:r>
            <a:endParaRPr lang="it-IT" sz="3600" dirty="0"/>
          </a:p>
        </p:txBody>
      </p:sp>
      <p:pic>
        <p:nvPicPr>
          <p:cNvPr id="13314" name="Picture 2" descr="C:\Users\user\Desktop\IMMAGINI MATISSE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3795690" cy="2747959"/>
          </a:xfrm>
          <a:prstGeom prst="rect">
            <a:avLst/>
          </a:prstGeom>
          <a:noFill/>
        </p:spPr>
      </p:pic>
      <p:pic>
        <p:nvPicPr>
          <p:cNvPr id="4" name="Picture 2" descr="C:\Users\user\Desktop\IMMAGINI MATISSE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78631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PER INIZIARE QUESTO GIOCO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SONO NECESSARI:</a:t>
            </a:r>
            <a:endParaRPr lang="it-IT" dirty="0"/>
          </a:p>
        </p:txBody>
      </p:sp>
      <p:pic>
        <p:nvPicPr>
          <p:cNvPr id="10242" name="Picture 2" descr="C:\Users\user\Desktop\IMMAGINI MATISSE\14mar14_70-300x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07249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DOVETE SAPERE CHE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4900" dirty="0" smtClean="0">
                <a:latin typeface="AR HERMANN" pitchFamily="2" charset="0"/>
              </a:rPr>
              <a:t>MATISSE</a:t>
            </a:r>
            <a:r>
              <a:rPr lang="it-IT" sz="8900" dirty="0" smtClean="0"/>
              <a:t>,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IN QUESTE SUE OPERE, </a:t>
            </a:r>
            <a:br>
              <a:rPr lang="it-IT" sz="3600" dirty="0" smtClean="0"/>
            </a:br>
            <a:r>
              <a:rPr lang="it-IT" sz="3600" dirty="0" smtClean="0"/>
              <a:t>SI ISPIRAVA PREVALENTEMENTE A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10700" dirty="0" smtClean="0">
                <a:latin typeface="AR HERMANN" pitchFamily="2" charset="0"/>
              </a:rPr>
              <a:t>FORME </a:t>
            </a:r>
            <a:br>
              <a:rPr lang="it-IT" sz="10700" dirty="0" smtClean="0">
                <a:latin typeface="AR HERMANN" pitchFamily="2" charset="0"/>
              </a:rPr>
            </a:br>
            <a:r>
              <a:rPr lang="it-IT" sz="3600" dirty="0" smtClean="0"/>
              <a:t>CHE OSSERVAVA </a:t>
            </a:r>
            <a:r>
              <a:rPr lang="it-IT" sz="7300" dirty="0" smtClean="0">
                <a:latin typeface="AR HERMANN" pitchFamily="2" charset="0"/>
              </a:rPr>
              <a:t/>
            </a:r>
            <a:br>
              <a:rPr lang="it-IT" sz="7300" dirty="0" smtClean="0">
                <a:latin typeface="AR HERMANN" pitchFamily="2" charset="0"/>
              </a:rPr>
            </a:br>
            <a:endParaRPr lang="it-IT" sz="7300" dirty="0">
              <a:latin typeface="AR HERMAN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dirty="0" smtClean="0"/>
              <a:t> NEL MONDO ANIMALE</a:t>
            </a:r>
            <a:endParaRPr lang="it-IT" sz="3200" dirty="0"/>
          </a:p>
        </p:txBody>
      </p:sp>
      <p:pic>
        <p:nvPicPr>
          <p:cNvPr id="4" name="Picture 2" descr="C:\Users\user\Desktop\TLS\immagine-opera-le_cheval_lecuyere_et_le_clown_de_la_serie_jazz-1000-1000-70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096" y="1214422"/>
            <a:ext cx="4333904" cy="5286388"/>
          </a:xfrm>
          <a:prstGeom prst="rect">
            <a:avLst/>
          </a:prstGeom>
          <a:noFill/>
        </p:spPr>
      </p:pic>
      <p:pic>
        <p:nvPicPr>
          <p:cNvPr id="14339" name="Picture 3" descr="C:\Users\user\Desktop\TLS\c322b43c452a99cf74e93c9603c47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85775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3600" dirty="0" smtClean="0"/>
              <a:t>O NEL MONDO VEGETALE</a:t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3075" name="Picture 3" descr="C:\Users\user\Desktop\IMMAGINI MATISSE\9783836536295_3d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4025"/>
            <a:ext cx="3214678" cy="5133975"/>
          </a:xfrm>
          <a:prstGeom prst="rect">
            <a:avLst/>
          </a:prstGeom>
          <a:noFill/>
        </p:spPr>
      </p:pic>
      <p:pic>
        <p:nvPicPr>
          <p:cNvPr id="4" name="Picture 1" descr="C:\Users\user\Desktop\TLS\il_570xN.1695251583_hn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71612"/>
            <a:ext cx="2928958" cy="3286148"/>
          </a:xfrm>
          <a:prstGeom prst="rect">
            <a:avLst/>
          </a:prstGeom>
          <a:noFill/>
        </p:spPr>
      </p:pic>
      <p:pic>
        <p:nvPicPr>
          <p:cNvPr id="5" name="Picture 1" descr="C:\Users\user\Desktop\TLS\fposter,small,wall_texture,product,750x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3786190"/>
            <a:ext cx="3071834" cy="3071810"/>
          </a:xfrm>
          <a:prstGeom prst="rect">
            <a:avLst/>
          </a:prstGeom>
          <a:noFill/>
        </p:spPr>
      </p:pic>
      <p:pic>
        <p:nvPicPr>
          <p:cNvPr id="13313" name="Picture 1" descr="C:\Users\user\Desktop\TLS\beyeler-restaure-un-papier-decoupe-de-matisse-12857668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54563"/>
            <a:ext cx="3071834" cy="2103437"/>
          </a:xfrm>
          <a:prstGeom prst="rect">
            <a:avLst/>
          </a:prstGeom>
          <a:noFill/>
        </p:spPr>
      </p:pic>
      <p:pic>
        <p:nvPicPr>
          <p:cNvPr id="13316" name="Picture 4" descr="C:\Users\user\Desktop\TLS\matiss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0"/>
            <a:ext cx="3071802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3600" dirty="0" smtClean="0"/>
              <a:t>MA SI ISPIRAVA, ANCHE, ALLA FIGURA UMANA...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endParaRPr lang="it-IT" sz="3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COME AVRETE OSSERVATO, BAMBINI, </a:t>
            </a:r>
            <a:br>
              <a:rPr lang="it-IT" sz="3600" dirty="0" smtClean="0"/>
            </a:br>
            <a:r>
              <a:rPr lang="it-IT" sz="3600" dirty="0" smtClean="0"/>
              <a:t>TUTTE LE FIGURE RIPRODOTTE DA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4900" dirty="0" smtClean="0">
                <a:latin typeface="AR HERMANN" pitchFamily="2" charset="0"/>
              </a:rPr>
              <a:t>MATISSE 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(</a:t>
            </a:r>
            <a:r>
              <a:rPr lang="it-IT" sz="3600" dirty="0" smtClean="0">
                <a:latin typeface="+mn-lt"/>
              </a:rPr>
              <a:t>O</a:t>
            </a:r>
            <a:r>
              <a:rPr lang="it-IT" sz="3600" dirty="0" smtClean="0"/>
              <a:t>VVERO FOGLIE, ANIMALI </a:t>
            </a:r>
            <a:br>
              <a:rPr lang="it-IT" sz="3600" dirty="0" smtClean="0"/>
            </a:br>
            <a:r>
              <a:rPr lang="it-IT" sz="3600" dirty="0" smtClean="0"/>
              <a:t>COSI</a:t>
            </a:r>
            <a:r>
              <a:rPr lang="el-GR" sz="3600" dirty="0" smtClean="0"/>
              <a:t>᾽</a:t>
            </a:r>
            <a:r>
              <a:rPr lang="it-IT" sz="3600" dirty="0" smtClean="0"/>
              <a:t> COME  LA FIGURA UMANA...)</a:t>
            </a:r>
            <a:r>
              <a:rPr lang="it-IT" sz="3600" dirty="0" smtClean="0">
                <a:latin typeface="AR HERMANN" pitchFamily="2" charset="0"/>
              </a:rPr>
              <a:t/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3600" dirty="0" smtClean="0">
                <a:latin typeface="AR HERMANN" pitchFamily="2" charset="0"/>
              </a:rPr>
              <a:t/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3600" dirty="0" smtClean="0"/>
              <a:t>SONO SEMPRE RAPPRESENTATE  SEMPLICEMENTE</a:t>
            </a:r>
            <a:br>
              <a:rPr lang="it-IT" sz="3600" dirty="0" smtClean="0"/>
            </a:br>
            <a:r>
              <a:rPr lang="it-IT" sz="3600" dirty="0" smtClean="0">
                <a:latin typeface="AR HERMANN" pitchFamily="2" charset="0"/>
              </a:rPr>
              <a:t>RITAGLIANDOLE CON LE FORBICI SENZA AGGIUNGERE MAI NESSUN PARTICOLARE, 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6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LE SUE FIGURE</a:t>
            </a:r>
            <a:br>
              <a:rPr lang="it-IT" sz="3600" dirty="0" smtClean="0"/>
            </a:br>
            <a:r>
              <a:rPr lang="it-IT" sz="3600" dirty="0" smtClean="0"/>
              <a:t>SONO, INFATTI, FIGURE ESSENZIALI E STILIZZATE... </a:t>
            </a:r>
            <a:br>
              <a:rPr lang="it-IT" sz="3600" dirty="0" smtClean="0"/>
            </a:br>
            <a:r>
              <a:rPr lang="it-IT" sz="3600" dirty="0" smtClean="0"/>
              <a:t>IN POCHE PAROLE, SONO SOLO</a:t>
            </a:r>
            <a:r>
              <a:rPr lang="it-IT" sz="3600" dirty="0" smtClean="0">
                <a:latin typeface="AR HERMANN" pitchFamily="2" charset="0"/>
              </a:rPr>
              <a:t> </a:t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3600" dirty="0" smtClean="0">
                <a:latin typeface="AR HERMANN" pitchFamily="2" charset="0"/>
              </a:rPr>
              <a:t/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3600" dirty="0" smtClean="0">
                <a:latin typeface="AR HERMANN" pitchFamily="2" charset="0"/>
              </a:rPr>
              <a:t/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3600" dirty="0" smtClean="0">
                <a:latin typeface="AR HERMANN" pitchFamily="2" charset="0"/>
              </a:rPr>
              <a:t/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>CONTORNO</a:t>
            </a:r>
            <a:r>
              <a:rPr lang="it-IT" sz="8800" dirty="0" smtClean="0">
                <a:latin typeface="AR HERMANN" pitchFamily="2" charset="0"/>
              </a:rPr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BAMBINI, PER FARVI CONOSCERE LA MERAVIGLIA DELLE REALIZZAZIONI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dirty="0" smtClean="0">
                <a:latin typeface="AR HERMANN" pitchFamily="2" charset="0"/>
              </a:rPr>
              <a:t>MATISSE</a:t>
            </a:r>
            <a:r>
              <a:rPr lang="it-IT" sz="3600" dirty="0" smtClean="0">
                <a:latin typeface="AR HERMANN" pitchFamily="2" charset="0"/>
              </a:rPr>
              <a:t/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3600" dirty="0" smtClean="0">
                <a:latin typeface="AR HERMANN" pitchFamily="2" charset="0"/>
              </a:rPr>
              <a:t/>
            </a:r>
            <a:br>
              <a:rPr lang="it-IT" sz="3600" dirty="0" smtClean="0">
                <a:latin typeface="AR HERMANN" pitchFamily="2" charset="0"/>
              </a:rPr>
            </a:br>
            <a:r>
              <a:rPr lang="it-IT" sz="3600" dirty="0" smtClean="0"/>
              <a:t> E FARVI SCOPRIRE LA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9600" dirty="0" smtClean="0">
                <a:latin typeface="AR HERMANN" pitchFamily="2" charset="0"/>
              </a:rPr>
              <a:t> </a:t>
            </a:r>
            <a:r>
              <a:rPr lang="it-IT" sz="9600" b="1" dirty="0" smtClean="0">
                <a:latin typeface="AR HERMANN" pitchFamily="2" charset="0"/>
              </a:rPr>
              <a:t>BELLEZZA </a:t>
            </a:r>
            <a:br>
              <a:rPr lang="it-IT" sz="9600" b="1" dirty="0" smtClean="0">
                <a:latin typeface="AR HERMANN" pitchFamily="2" charset="0"/>
              </a:rPr>
            </a:br>
            <a:r>
              <a:rPr lang="it-IT" sz="3600" dirty="0" smtClean="0"/>
              <a:t>DELLE SUE COMPOSIZIONI,</a:t>
            </a:r>
            <a:br>
              <a:rPr lang="it-IT" sz="3600" dirty="0" smtClean="0"/>
            </a:br>
            <a:r>
              <a:rPr lang="it-IT" sz="9600" dirty="0" smtClean="0"/>
              <a:t> </a:t>
            </a:r>
            <a:r>
              <a:rPr lang="it-IT" sz="3600" dirty="0" smtClean="0"/>
              <a:t>HO PREPARATO PER VOI QUALCHE</a:t>
            </a:r>
            <a:br>
              <a:rPr lang="it-IT" sz="3600" dirty="0" smtClean="0"/>
            </a:br>
            <a:r>
              <a:rPr lang="it-IT" sz="3600" dirty="0" smtClean="0"/>
              <a:t>IMMAGINE </a:t>
            </a:r>
            <a:r>
              <a:rPr lang="it-IT" sz="3600" dirty="0" err="1" smtClean="0"/>
              <a:t>DI</a:t>
            </a:r>
            <a:r>
              <a:rPr lang="it-IT" sz="3600" dirty="0" smtClean="0"/>
              <a:t> ALCUNE OPERE  </a:t>
            </a:r>
            <a:r>
              <a:rPr lang="it-IT" sz="9600" dirty="0" smtClean="0">
                <a:latin typeface="AR HERMANN" pitchFamily="2" charset="0"/>
              </a:rPr>
              <a:t/>
            </a:r>
            <a:br>
              <a:rPr lang="it-IT" sz="9600" dirty="0" smtClean="0">
                <a:latin typeface="AR HERMANN" pitchFamily="2" charset="0"/>
              </a:rPr>
            </a:b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err="1" smtClean="0"/>
              <a:t>VI</a:t>
            </a:r>
            <a:r>
              <a:rPr lang="it-IT" sz="3200" dirty="0" smtClean="0"/>
              <a:t> CONSIGLIO, PRIMA </a:t>
            </a:r>
            <a:r>
              <a:rPr lang="it-IT" sz="3200" dirty="0" err="1" smtClean="0"/>
              <a:t>DI</a:t>
            </a:r>
            <a:r>
              <a:rPr lang="it-IT" sz="3200" dirty="0" smtClean="0"/>
              <a:t> INIZIARE IL VOSTRO </a:t>
            </a:r>
            <a:br>
              <a:rPr lang="it-IT" sz="3200" dirty="0" smtClean="0"/>
            </a:br>
            <a:r>
              <a:rPr lang="it-IT" sz="3200" dirty="0" smtClean="0"/>
              <a:t>GIOCO CREATIVO TRA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7200" dirty="0" smtClean="0"/>
              <a:t> </a:t>
            </a:r>
            <a:r>
              <a:rPr lang="it-IT" sz="7200" dirty="0" smtClean="0">
                <a:latin typeface="AR HERMANN" pitchFamily="2" charset="0"/>
              </a:rPr>
              <a:t>FORME E </a:t>
            </a:r>
            <a:r>
              <a:rPr lang="it-IT" sz="7200" dirty="0" smtClean="0">
                <a:solidFill>
                  <a:srgbClr val="FF0000"/>
                </a:solidFill>
                <a:latin typeface="AR HERMANN" pitchFamily="2" charset="0"/>
              </a:rPr>
              <a:t>C</a:t>
            </a:r>
            <a:r>
              <a:rPr lang="it-IT" sz="7200" dirty="0" smtClean="0">
                <a:solidFill>
                  <a:srgbClr val="ED13A4"/>
                </a:solidFill>
                <a:latin typeface="AR HERMANN" pitchFamily="2" charset="0"/>
              </a:rPr>
              <a:t>O</a:t>
            </a:r>
            <a:r>
              <a:rPr lang="it-IT" sz="7200" dirty="0" smtClean="0">
                <a:solidFill>
                  <a:schemeClr val="accent6"/>
                </a:solidFill>
                <a:latin typeface="AR HERMANN" pitchFamily="2" charset="0"/>
              </a:rPr>
              <a:t>L</a:t>
            </a:r>
            <a:r>
              <a:rPr lang="it-IT" sz="7200" dirty="0" smtClean="0">
                <a:solidFill>
                  <a:schemeClr val="accent5">
                    <a:lumMod val="75000"/>
                  </a:schemeClr>
                </a:solidFill>
                <a:latin typeface="AR HERMANN" pitchFamily="2" charset="0"/>
              </a:rPr>
              <a:t>O</a:t>
            </a:r>
            <a:r>
              <a:rPr lang="it-IT" sz="7200" dirty="0" smtClean="0">
                <a:solidFill>
                  <a:srgbClr val="FFC000"/>
                </a:solidFill>
                <a:latin typeface="AR HERMANN" pitchFamily="2" charset="0"/>
              </a:rPr>
              <a:t>R</a:t>
            </a:r>
            <a:r>
              <a:rPr lang="it-IT" sz="7200" dirty="0" smtClean="0">
                <a:solidFill>
                  <a:srgbClr val="7030A0"/>
                </a:solidFill>
                <a:latin typeface="AR HERMANN" pitchFamily="2" charset="0"/>
              </a:rPr>
              <a:t>I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600" dirty="0" smtClean="0"/>
              <a:t>E REALIZZARE, COSI’, LA VOSTRA OPERA D</a:t>
            </a:r>
            <a:r>
              <a:rPr lang="el-GR" sz="3600" dirty="0" smtClean="0"/>
              <a:t>᾽</a:t>
            </a:r>
            <a:r>
              <a:rPr lang="it-IT" sz="3600" dirty="0" smtClean="0"/>
              <a:t>ARTE,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DI</a:t>
            </a:r>
            <a:r>
              <a:rPr lang="it-IT" sz="3600" dirty="0" smtClean="0"/>
              <a:t> GUARDARLE  ATTENTAMENTE  E </a:t>
            </a:r>
            <a:r>
              <a:rPr lang="it-IT" sz="3600" dirty="0" err="1" smtClean="0"/>
              <a:t>DI</a:t>
            </a:r>
            <a:r>
              <a:rPr lang="it-IT" sz="3600" dirty="0" smtClean="0"/>
              <a:t> LASCIARVI</a:t>
            </a:r>
            <a:r>
              <a:rPr lang="it-IT" sz="3600" dirty="0" smtClean="0">
                <a:latin typeface="AR HERMANN" pitchFamily="2" charset="0"/>
              </a:rPr>
              <a:t> </a:t>
            </a:r>
            <a:r>
              <a:rPr lang="it-IT" sz="9800" b="1" dirty="0" smtClean="0">
                <a:latin typeface="AR HERMANN" pitchFamily="2" charset="0"/>
              </a:rPr>
              <a:t/>
            </a:r>
            <a:br>
              <a:rPr lang="it-IT" sz="9800" b="1" dirty="0" smtClean="0">
                <a:latin typeface="AR HERMANN" pitchFamily="2" charset="0"/>
              </a:rPr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7300" dirty="0" smtClean="0"/>
              <a:t> </a:t>
            </a:r>
            <a:br>
              <a:rPr lang="it-IT" sz="73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6000" dirty="0">
                <a:latin typeface="AR HERMANN" pitchFamily="2" charset="0"/>
              </a:rPr>
              <a:t/>
            </a:r>
            <a:br>
              <a:rPr lang="it-IT" sz="6000" dirty="0">
                <a:latin typeface="AR HERMANN" pitchFamily="2" charset="0"/>
              </a:rPr>
            </a:br>
            <a:r>
              <a:rPr lang="it-IT" sz="6000" dirty="0" smtClean="0">
                <a:latin typeface="AR HERMANN" pitchFamily="2" charset="0"/>
              </a:rPr>
              <a:t/>
            </a:r>
            <a:br>
              <a:rPr lang="it-IT" sz="6000" dirty="0" smtClean="0">
                <a:latin typeface="AR HERMANN" pitchFamily="2" charset="0"/>
              </a:rPr>
            </a:br>
            <a:r>
              <a:rPr lang="it-IT" sz="6000" dirty="0" smtClean="0">
                <a:latin typeface="AR HERMANN" pitchFamily="2" charset="0"/>
              </a:rPr>
              <a:t/>
            </a:r>
            <a:br>
              <a:rPr lang="it-IT" sz="6000" dirty="0" smtClean="0">
                <a:latin typeface="AR HERMANN" pitchFamily="2" charset="0"/>
              </a:rPr>
            </a:br>
            <a:endParaRPr lang="it-IT" sz="6000" dirty="0">
              <a:latin typeface="AR HERMANN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/>
            </a:r>
            <a:b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</a:b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/>
            </a:r>
            <a:b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</a:b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/>
            </a:r>
            <a:b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</a:b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/>
            </a:r>
            <a:b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</a:b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>INCANTARE</a:t>
            </a:r>
            <a:r>
              <a:rPr lang="it-IT" sz="6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>..</a:t>
            </a:r>
            <a:r>
              <a:rPr lang="it-IT" sz="7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</a:rPr>
              <a:t>.</a:t>
            </a:r>
            <a:r>
              <a:rPr lang="it-IT" sz="9600" b="1" dirty="0" smtClean="0">
                <a:latin typeface="AR HERMANN" pitchFamily="2" charset="0"/>
              </a:rPr>
              <a:t/>
            </a:r>
            <a:br>
              <a:rPr lang="it-IT" sz="9600" b="1" dirty="0" smtClean="0">
                <a:latin typeface="AR HERMANN" pitchFamily="2" charset="0"/>
              </a:rPr>
            </a:b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DAI COLORI VIVACI </a:t>
            </a:r>
            <a:br>
              <a:rPr lang="it-IT" dirty="0" smtClean="0"/>
            </a:br>
            <a:r>
              <a:rPr lang="it-IT" dirty="0" smtClean="0"/>
              <a:t>E </a:t>
            </a:r>
            <a:br>
              <a:rPr lang="it-IT" dirty="0" smtClean="0"/>
            </a:br>
            <a:r>
              <a:rPr lang="it-IT" dirty="0" smtClean="0"/>
              <a:t> DALLE FORME SEMPLICI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CREATE DALL’ARTISTA DELLA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8900" dirty="0" smtClean="0">
                <a:latin typeface="AR HERMANN" pitchFamily="2" charset="0"/>
              </a:rPr>
              <a:t>GIOIA</a:t>
            </a:r>
            <a:r>
              <a:rPr lang="it-IT" sz="89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8000" dirty="0">
              <a:latin typeface="AR HERMAN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D</a:t>
            </a:r>
            <a:r>
              <a:rPr lang="it-IT" sz="4000" dirty="0" smtClean="0"/>
              <a:t>EI FOGLI BIANCHI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334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800" dirty="0" smtClean="0">
                <a:latin typeface="AR HERMANN" pitchFamily="2" charset="0"/>
              </a:rPr>
              <a:t/>
            </a:r>
            <a:br>
              <a:rPr lang="it-IT" sz="8800" dirty="0" smtClean="0">
                <a:latin typeface="AR HERMANN" pitchFamily="2" charset="0"/>
              </a:rPr>
            </a:br>
            <a:r>
              <a:rPr lang="it-IT" sz="8800" dirty="0" smtClean="0">
                <a:latin typeface="AR HERMANN" pitchFamily="2" charset="0"/>
              </a:rPr>
              <a:t/>
            </a:r>
            <a:br>
              <a:rPr lang="it-IT" sz="8800" dirty="0" smtClean="0">
                <a:latin typeface="AR HERMANN" pitchFamily="2" charset="0"/>
              </a:rPr>
            </a:br>
            <a:r>
              <a:rPr lang="it-IT" sz="8800" dirty="0" smtClean="0">
                <a:latin typeface="AR HERMANN" pitchFamily="2" charset="0"/>
              </a:rPr>
              <a:t/>
            </a:r>
            <a:br>
              <a:rPr lang="it-IT" sz="8800" dirty="0" smtClean="0">
                <a:latin typeface="AR HERMANN" pitchFamily="2" charset="0"/>
              </a:rPr>
            </a:br>
            <a:r>
              <a:rPr lang="it-IT" sz="8800" dirty="0" smtClean="0">
                <a:latin typeface="AR HERMANN" pitchFamily="2" charset="0"/>
              </a:rPr>
              <a:t/>
            </a:r>
            <a:br>
              <a:rPr lang="it-IT" sz="8800" dirty="0" smtClean="0">
                <a:latin typeface="AR HERMANN" pitchFamily="2" charset="0"/>
              </a:rPr>
            </a:br>
            <a:r>
              <a:rPr lang="it-IT" sz="8800" dirty="0" smtClean="0">
                <a:latin typeface="AR HERMANN" pitchFamily="2" charset="0"/>
              </a:rPr>
              <a:t/>
            </a:r>
            <a:br>
              <a:rPr lang="it-IT" sz="8800" dirty="0" smtClean="0">
                <a:latin typeface="AR HERMANN" pitchFamily="2" charset="0"/>
              </a:rPr>
            </a:br>
            <a:r>
              <a:rPr lang="it-IT" sz="7200" dirty="0" smtClean="0">
                <a:latin typeface="AR HERMANN" pitchFamily="2" charset="0"/>
              </a:rPr>
              <a:t>BUONA VISIONE A TUTTI </a:t>
            </a:r>
            <a:br>
              <a:rPr lang="it-IT" sz="7200" dirty="0" smtClean="0">
                <a:latin typeface="AR HERMANN" pitchFamily="2" charset="0"/>
              </a:rPr>
            </a:br>
            <a:r>
              <a:rPr lang="it-IT" sz="7200" dirty="0" smtClean="0">
                <a:latin typeface="AR HERMANN" pitchFamily="2" charset="0"/>
              </a:rPr>
              <a:t>E </a:t>
            </a:r>
            <a:br>
              <a:rPr lang="it-IT" sz="7200" dirty="0" smtClean="0">
                <a:latin typeface="AR HERMANN" pitchFamily="2" charset="0"/>
              </a:rPr>
            </a:br>
            <a:r>
              <a:rPr lang="it-IT" sz="7200" dirty="0" smtClean="0">
                <a:latin typeface="AR HERMANN" pitchFamily="2" charset="0"/>
              </a:rPr>
              <a:t>BUON LAVORO!</a:t>
            </a:r>
            <a:br>
              <a:rPr lang="it-IT" sz="7200" dirty="0" smtClean="0">
                <a:latin typeface="AR HERMANN" pitchFamily="2" charset="0"/>
              </a:rPr>
            </a:br>
            <a:r>
              <a:rPr lang="it-IT" sz="7200" dirty="0" smtClean="0">
                <a:latin typeface="AR HERMANN" pitchFamily="2" charset="0"/>
              </a:rPr>
              <a:t/>
            </a:r>
            <a:br>
              <a:rPr lang="it-IT" sz="7200" dirty="0" smtClean="0">
                <a:latin typeface="AR HERMANN" pitchFamily="2" charset="0"/>
              </a:rPr>
            </a:br>
            <a:r>
              <a:rPr lang="it-IT" sz="3200" dirty="0" smtClean="0"/>
              <a:t>TRA I </a:t>
            </a:r>
            <a:r>
              <a:rPr lang="it-IT" sz="7200" dirty="0" smtClean="0">
                <a:latin typeface="AR HERMANN" pitchFamily="2" charset="0"/>
              </a:rPr>
              <a:t/>
            </a:r>
            <a:br>
              <a:rPr lang="it-IT" sz="7200" dirty="0" smtClean="0">
                <a:latin typeface="AR HERMANN" pitchFamily="2" charset="0"/>
              </a:rPr>
            </a:br>
            <a:endParaRPr lang="it-IT" sz="7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9600" dirty="0" smtClean="0">
                <a:latin typeface="AR HERMANN" pitchFamily="2" charset="0"/>
              </a:rPr>
              <a:t>“RITAGLI D</a:t>
            </a:r>
            <a:r>
              <a:rPr lang="el-GR" sz="9600" dirty="0" smtClean="0"/>
              <a:t>᾽</a:t>
            </a:r>
            <a:r>
              <a:rPr lang="it-IT" sz="9600" dirty="0" smtClean="0">
                <a:latin typeface="AR HERMANN" pitchFamily="2" charset="0"/>
              </a:rPr>
              <a:t>ARTE”</a:t>
            </a:r>
            <a:r>
              <a:rPr lang="it-IT" sz="8000" dirty="0" smtClean="0">
                <a:latin typeface="AR HERMANN" pitchFamily="2" charset="0"/>
              </a:rPr>
              <a:t/>
            </a:r>
            <a:br>
              <a:rPr lang="it-IT" sz="8000" dirty="0" smtClean="0">
                <a:latin typeface="AR HERMANN" pitchFamily="2" charset="0"/>
              </a:rPr>
            </a:br>
            <a:r>
              <a:rPr lang="it-IT" sz="3600" dirty="0" smtClean="0"/>
              <a:t>UNA</a:t>
            </a:r>
            <a:r>
              <a:rPr lang="it-IT" dirty="0" smtClean="0"/>
              <a:t> </a:t>
            </a:r>
            <a:r>
              <a:rPr lang="it-IT" sz="3200" dirty="0" smtClean="0"/>
              <a:t>SELEZIONE </a:t>
            </a:r>
            <a:r>
              <a:rPr lang="it-IT" sz="3200" dirty="0" err="1" smtClean="0"/>
              <a:t>DI</a:t>
            </a:r>
            <a:r>
              <a:rPr lang="it-IT" sz="3200" dirty="0" smtClean="0"/>
              <a:t> OPERE </a:t>
            </a:r>
            <a:r>
              <a:rPr lang="it-IT" sz="3200" dirty="0" err="1" smtClean="0"/>
              <a:t>DI</a:t>
            </a:r>
            <a:r>
              <a:rPr lang="it-IT" sz="3200" dirty="0" smtClean="0"/>
              <a:t> 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dirty="0" smtClean="0">
                <a:latin typeface="AR HERMANN" pitchFamily="2" charset="0"/>
              </a:rPr>
              <a:t>HENRI MATISSE</a:t>
            </a:r>
            <a:endParaRPr lang="it-IT" dirty="0">
              <a:latin typeface="AR HERMANN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'Escargot (opera di Henri Matisse): analisi del co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529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ownloads\matisse-la-caduta-di-icaro-772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214290"/>
            <a:ext cx="73533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slide_397550_4889478_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7818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ownloads\slide_397550_4889480_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17232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ownloads\692eab47f7_8220996_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QUALCHE PENNELLO </a:t>
            </a:r>
            <a:br>
              <a:rPr lang="it-IT" dirty="0" smtClean="0"/>
            </a:br>
            <a:r>
              <a:rPr lang="it-IT" dirty="0" smtClean="0"/>
              <a:t>E DEGLI ACQUERELLI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000875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Downloads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71517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ISTITUTO SCOLASTICO don MILANI – VIA MONFALCONE n°414 LA SPEZIA</a:t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SCUOLA DELL’INFANZIA </a:t>
            </a:r>
            <a:r>
              <a:rPr lang="it-IT" sz="2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VIA FIRENZE</a:t>
            </a:r>
            <a:r>
              <a:rPr lang="it-IT" sz="2700" b="1" dirty="0" smtClean="0"/>
              <a:t>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6700" dirty="0" smtClean="0">
                <a:latin typeface="AR HERMANN" pitchFamily="2" charset="0"/>
              </a:rPr>
              <a:t>“RITAGLI D</a:t>
            </a:r>
            <a:r>
              <a:rPr lang="el-GR" sz="6700" dirty="0" smtClean="0"/>
              <a:t>᾽</a:t>
            </a:r>
            <a:r>
              <a:rPr lang="it-IT" sz="6700" dirty="0" smtClean="0">
                <a:latin typeface="AR HERMANN" pitchFamily="2" charset="0"/>
              </a:rPr>
              <a:t>ARTE”</a:t>
            </a:r>
            <a:r>
              <a:rPr lang="it-IT" sz="6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6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LABORATORIO CREATIVO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IN EPOCA </a:t>
            </a:r>
            <a:r>
              <a:rPr lang="it-IT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DI</a:t>
            </a:r>
            <a: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EMERGENZA SANITARIA COVID-19</a:t>
            </a:r>
            <a:b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DIDATTICA A DISTANZA</a:t>
            </a:r>
            <a:br>
              <a:rPr lang="it-IT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MAGGIO 2020</a:t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itchFamily="2" charset="0"/>
                <a:cs typeface="Times New Roman" pitchFamily="18" charset="0"/>
              </a:rPr>
              <a:t>INS. MONETTI ROBERTA</a:t>
            </a:r>
            <a:endParaRPr lang="it-IT" sz="3600" dirty="0">
              <a:latin typeface="AR HERMAN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OPPURE </a:t>
            </a:r>
            <a:br>
              <a:rPr lang="it-IT" dirty="0" smtClean="0"/>
            </a:br>
            <a:r>
              <a:rPr lang="it-IT" dirty="0" smtClean="0"/>
              <a:t>DELLA TEMPERA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5429256" cy="1428760"/>
          </a:xfrm>
        </p:spPr>
        <p:txBody>
          <a:bodyPr>
            <a:normAutofit lnSpcReduction="10000"/>
          </a:bodyPr>
          <a:lstStyle/>
          <a:p>
            <a:r>
              <a:rPr lang="it-IT" sz="4000" dirty="0" smtClean="0">
                <a:solidFill>
                  <a:schemeClr val="tx1"/>
                </a:solidFill>
              </a:rPr>
              <a:t>MOLTO  DILUITA CON </a:t>
            </a:r>
          </a:p>
          <a:p>
            <a:r>
              <a:rPr lang="it-IT" sz="4000" dirty="0" smtClean="0">
                <a:solidFill>
                  <a:schemeClr val="tx1"/>
                </a:solidFill>
              </a:rPr>
              <a:t>L</a:t>
            </a:r>
            <a:r>
              <a:rPr lang="el-GR" sz="4000" dirty="0" smtClean="0">
                <a:solidFill>
                  <a:schemeClr val="tx1"/>
                </a:solidFill>
              </a:rPr>
              <a:t>᾿</a:t>
            </a:r>
            <a:r>
              <a:rPr lang="it-IT" sz="4000" dirty="0" smtClean="0">
                <a:solidFill>
                  <a:schemeClr val="tx1"/>
                </a:solidFill>
              </a:rPr>
              <a:t>ACQUA</a:t>
            </a:r>
            <a:endParaRPr lang="it-IT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1997"/>
            <a:ext cx="2786082" cy="22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 FOGLIO </a:t>
            </a:r>
            <a:br>
              <a:rPr lang="it-IT" dirty="0" smtClean="0"/>
            </a:br>
            <a:r>
              <a:rPr lang="it-IT" dirty="0" smtClean="0"/>
              <a:t>BIANCO </a:t>
            </a:r>
            <a:br>
              <a:rPr lang="it-IT" dirty="0" smtClean="0"/>
            </a:br>
            <a:r>
              <a:rPr lang="it-IT" dirty="0" err="1" smtClean="0"/>
              <a:t>DI</a:t>
            </a:r>
            <a:r>
              <a:rPr lang="it-IT" dirty="0" smtClean="0"/>
              <a:t> GRANDI </a:t>
            </a:r>
            <a:br>
              <a:rPr lang="it-IT" dirty="0" smtClean="0"/>
            </a:br>
            <a:r>
              <a:rPr lang="it-IT" dirty="0" smtClean="0"/>
              <a:t>DIMENSIONI</a:t>
            </a:r>
            <a:endParaRPr lang="it-IT" dirty="0"/>
          </a:p>
        </p:txBody>
      </p:sp>
      <p:pic>
        <p:nvPicPr>
          <p:cNvPr id="2050" name="Picture 2" descr="C:\Users\user\Desktop\IMMAGINI MATISSE\vettore-di-mockup-del-modello-di-progettazione-dell-opuscolo_53876-75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1" y="0"/>
            <a:ext cx="46434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COLLA</a:t>
            </a:r>
            <a:endParaRPr lang="it-IT" dirty="0"/>
          </a:p>
        </p:txBody>
      </p:sp>
      <p:pic>
        <p:nvPicPr>
          <p:cNvPr id="1026" name="Picture 2" descr="C:\Users\user\Desktop\IMMAGINI MATISSE\glue-stick-icon-vector-21436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714776" cy="493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UNA FORBICE </a:t>
            </a:r>
            <a:br>
              <a:rPr lang="it-IT" dirty="0" smtClean="0"/>
            </a:br>
            <a:r>
              <a:rPr lang="it-IT" dirty="0" smtClean="0"/>
              <a:t>CON LE PUNTE ARROTONDATE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3571900" cy="43576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BENE, </a:t>
            </a:r>
            <a:r>
              <a:rPr lang="it-IT" sz="3200" dirty="0" err="1" smtClean="0"/>
              <a:t>VI</a:t>
            </a:r>
            <a:r>
              <a:rPr lang="it-IT" sz="3200" dirty="0" smtClean="0"/>
              <a:t> HO DETTO PROPRIO TUTTO!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COME AVETE ASCOLTATO TRA LE COSE CHE HO ELENCATO C</a:t>
            </a:r>
            <a:r>
              <a:rPr lang="el-GR" dirty="0" smtClean="0"/>
              <a:t>᾽</a:t>
            </a:r>
            <a:r>
              <a:rPr lang="it-IT" dirty="0" smtClean="0"/>
              <a:t>È UNA FORBICE,</a:t>
            </a:r>
          </a:p>
          <a:p>
            <a:pPr algn="ctr">
              <a:buNone/>
            </a:pPr>
            <a:r>
              <a:rPr lang="it-IT" dirty="0" smtClean="0"/>
              <a:t>LA FORBICE </a:t>
            </a:r>
            <a:r>
              <a:rPr lang="it-IT" dirty="0" err="1" smtClean="0"/>
              <a:t>VI</a:t>
            </a:r>
            <a:r>
              <a:rPr lang="it-IT" dirty="0" smtClean="0"/>
              <a:t> SERVIRÀ PER REALIZZARE DELLE FORME CHE ANDRANNO A COMPORRE UNA VOSTRA CREAZIONE ARTISTICA!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SE FATE ATTENZIONE, </a:t>
            </a:r>
          </a:p>
          <a:p>
            <a:pPr algn="ctr">
              <a:buNone/>
            </a:pPr>
            <a:r>
              <a:rPr lang="it-IT" dirty="0" err="1" smtClean="0"/>
              <a:t>VI</a:t>
            </a:r>
            <a:r>
              <a:rPr lang="it-IT" dirty="0" smtClean="0"/>
              <a:t> SPIEGO COME PROCEDERE...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83</Words>
  <Application>Microsoft Office PowerPoint</Application>
  <PresentationFormat>Presentazione su schermo (4:3)</PresentationFormat>
  <Paragraphs>40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         CIAO BAMBINI, VI PROPONGO  UN GIOCO CHE PREVEDE DI USARE IN MANIERA CREATIVA E DIVERTENTE FORME  E  COLORI </vt:lpstr>
      <vt:lpstr>PER INIZIARE QUESTO GIOCO  SONO NECESSARI:</vt:lpstr>
      <vt:lpstr>DEI FOGLI BIANCHI</vt:lpstr>
      <vt:lpstr> QUALCHE PENNELLO  E DEGLI ACQUERELLI </vt:lpstr>
      <vt:lpstr>OPPURE  DELLA TEMPERA </vt:lpstr>
      <vt:lpstr>        UN FOGLIO  BIANCO  DI GRANDI  DIMENSIONI</vt:lpstr>
      <vt:lpstr>UNA COLLA</vt:lpstr>
      <vt:lpstr>UNA FORBICE  CON LE PUNTE ARROTONDATE</vt:lpstr>
      <vt:lpstr>BENE, VI HO DETTO PROPRIO TUTTO!</vt:lpstr>
      <vt:lpstr>         PER PRIMA COSA,  PRENDETE I FOGLI BIANCHI E,  CON GLI ACQUERELLI  O LA TEMPERA DILUITA, DISTRIBUITE IL COLORE SOPRA CIASCUN FOGLIO IN MANIERA UNIFORME  SCEGLIENDO,  PER CIASCUN FOGLIO,  UN COLORE DIFFERENTE.     </vt:lpstr>
      <vt:lpstr>Diapositiva 11</vt:lpstr>
      <vt:lpstr> QUANDO IL COLORE SARÀ ASCIUTTO, CON LE FORBICI RITAGLIATE I FOGLI COLORATI   CREANDO DELLE FORME LASCIANDOVI GUIDARE DALLA VOSTRA FANTASIA E CREATIVITÀ.</vt:lpstr>
      <vt:lpstr>   DI VOLTA IN VOLTA,DISPONETE, POI,  LE FORME REALIZZATE DENTRO A DEI CONTENITORI.   </vt:lpstr>
      <vt:lpstr>  QUANDO AVRETE TERMINATO  L᾿ATTIVITÀ DI RITAGLIO,  OSSERVATE LE FORME CHE AVRETE CREATO, SCEGLIENDONE, POI, ALCUNE  </vt:lpstr>
      <vt:lpstr> E ANDANDOLE, SUCCESSIAMENTE, AD INCOLLARE SUL FOGLIO BIANCO CHE AVRETE A DISPOSIZIONE...</vt:lpstr>
      <vt:lpstr>   VEDRETE CHE,  ABBINANDO COLORI E DISPONENDO LE FORME,  CREERETE UNA VOSTRA  OPERA D’ARTE COME VERI ARTISTI.</vt:lpstr>
      <vt:lpstr>            A PROPOSITO DI ARTISTI, VI VOLEVO RACCONTARE CHE QUESTO GIOCO, CHE PREVEDE DI   DISEGNARE  UTILIZZANDO  LE FORBICI,   È UN GIOCO CHE DIVERTE E, NEL TEMPO, HA DIVERTITO,  ALCUNI IMPORTANTI E CONOSCIUTI ARTISTI.  </vt:lpstr>
      <vt:lpstr>            TRA QUESTI C᾽È IL SIGNOR   HENRI MATISSE,  UN PITTORE  FRANCESE       </vt:lpstr>
      <vt:lpstr>   CHE HA PRODOTTO PICCOLE E GRANDI OPERE  USANDO PROPRIO LA TECNICA CHE VI HO ILLUSTRATO CHE, COME AVETE VISTO,   UTILIZZA LA FORBICE E NON LE MATITE, I PENNARELLI O I PENNELLI  PER TRATTEGGIARE LE FIGURE.</vt:lpstr>
      <vt:lpstr>           DOVETE SAPERE CHE   MATISSE,  IN QUESTE SUE OPERE,  SI ISPIRAVA PREVALENTEMENTE A   FORME  CHE OSSERVAVA  </vt:lpstr>
      <vt:lpstr> NEL MONDO ANIMALE</vt:lpstr>
      <vt:lpstr>O NEL MONDO VEGETALE </vt:lpstr>
      <vt:lpstr>  MA SI ISPIRAVA, ANCHE, ALLA FIGURA UMANA...    </vt:lpstr>
      <vt:lpstr>          COME AVRETE OSSERVATO, BAMBINI,  TUTTE LE FIGURE RIPRODOTTE DA   MATISSE    (OVVERO FOGLIE, ANIMALI  COSI᾽ COME  LA FIGURA UMANA...)  SONO SEMPRE RAPPRESENTATE  SEMPLICEMENTE RITAGLIANDOLE CON LE FORBICI SENZA AGGIUNGERE MAI NESSUN PARTICOLARE,  </vt:lpstr>
      <vt:lpstr>       LE SUE FIGURE SONO, INFATTI, FIGURE ESSENZIALI E STILIZZATE...  IN POCHE PAROLE, SONO SOLO     CONTORNO </vt:lpstr>
      <vt:lpstr>          BAMBINI, PER FARVI CONOSCERE LA MERAVIGLIA DELLE REALIZZAZIONI DI   MATISSE   E FARVI SCOPRIRE LA  BELLEZZA  DELLE SUE COMPOSIZIONI,  HO PREPARATO PER VOI QUALCHE IMMAGINE DI ALCUNE OPERE   </vt:lpstr>
      <vt:lpstr>                           VI CONSIGLIO, PRIMA DI INIZIARE IL VOSTRO  GIOCO CREATIVO TRA    FORME E COLORI    E REALIZZARE, COSI’, LA VOSTRA OPERA D᾽ARTE,  DI GUARDARLE  ATTENTAMENTE  E DI LASCIARVI              </vt:lpstr>
      <vt:lpstr>    INCANTARE... </vt:lpstr>
      <vt:lpstr>         DAI COLORI VIVACI  E   DALLE FORME SEMPLICI   CREATE DALL’ARTISTA DELLA    GIOIA  </vt:lpstr>
      <vt:lpstr>     BUONA VISIONE A TUTTI  E  BUON LAVORO!  TRA I  </vt:lpstr>
      <vt:lpstr> “RITAGLI D᾽ARTE” UNA SELEZIONE DI OPERE DI   HENRI MATISSE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                ISTITUTO SCOLASTICO don MILANI – VIA MONFALCONE n°414 LA SPEZIA SCUOLA DELL’INFANZIA DI VIA FIRENZE   “RITAGLI D᾽ARTE”   LABORATORIO CREATIVO  IN EPOCA DI EMERGENZA SANITARIA COVID-19    DIDATTICA A DISTANZA MAGGIO 2020   INS. MONETTI ROBERTA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sss</dc:title>
  <dc:creator>Windows User</dc:creator>
  <cp:lastModifiedBy>Windows User</cp:lastModifiedBy>
  <cp:revision>69</cp:revision>
  <dcterms:created xsi:type="dcterms:W3CDTF">2020-05-11T08:02:35Z</dcterms:created>
  <dcterms:modified xsi:type="dcterms:W3CDTF">2020-05-29T12:13:04Z</dcterms:modified>
</cp:coreProperties>
</file>