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59" r:id="rId7"/>
    <p:sldId id="260" r:id="rId8"/>
    <p:sldId id="268" r:id="rId9"/>
    <p:sldId id="266" r:id="rId10"/>
    <p:sldId id="257" r:id="rId11"/>
    <p:sldId id="262" r:id="rId12"/>
    <p:sldId id="263" r:id="rId13"/>
    <p:sldId id="264" r:id="rId14"/>
    <p:sldId id="265" r:id="rId15"/>
    <p:sldId id="273" r:id="rId16"/>
    <p:sldId id="276" r:id="rId17"/>
    <p:sldId id="275" r:id="rId18"/>
    <p:sldId id="277" r:id="rId19"/>
    <p:sldId id="290" r:id="rId20"/>
    <p:sldId id="291" r:id="rId21"/>
    <p:sldId id="292" r:id="rId22"/>
    <p:sldId id="278" r:id="rId23"/>
    <p:sldId id="284" r:id="rId24"/>
    <p:sldId id="288" r:id="rId25"/>
    <p:sldId id="289" r:id="rId26"/>
    <p:sldId id="279" r:id="rId27"/>
    <p:sldId id="280" r:id="rId28"/>
    <p:sldId id="283" r:id="rId29"/>
    <p:sldId id="282" r:id="rId30"/>
    <p:sldId id="274" r:id="rId31"/>
    <p:sldId id="293" r:id="rId32"/>
    <p:sldId id="294"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9" autoAdjust="0"/>
    <p:restoredTop sz="94660"/>
  </p:normalViewPr>
  <p:slideViewPr>
    <p:cSldViewPr snapToGrid="0">
      <p:cViewPr varScale="1">
        <p:scale>
          <a:sx n="68" d="100"/>
          <a:sy n="68"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0AC42-304F-4BA6-B703-F7FB91D14DD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685E3FC-D0FC-4DBA-9992-0DA417A1C50B}">
      <dgm:prSet/>
      <dgm:spPr/>
      <dgm:t>
        <a:bodyPr/>
        <a:lstStyle/>
        <a:p>
          <a:r>
            <a:rPr lang="es-ES"/>
            <a:t>A finales del siglo XII el califa Abú Yuqub Yusuf manda a construir la mezquita de la ciudad. Se levanta entonces el alminar que más tarde se convertiría en la famosa Giralda.</a:t>
          </a:r>
          <a:endParaRPr lang="en-US"/>
        </a:p>
      </dgm:t>
    </dgm:pt>
    <dgm:pt modelId="{149DBDA2-25F3-451D-85E6-6E999FEC95EA}" type="parTrans" cxnId="{C2DB0185-1D33-42EB-BBCA-05E4ED4E9E3B}">
      <dgm:prSet/>
      <dgm:spPr/>
      <dgm:t>
        <a:bodyPr/>
        <a:lstStyle/>
        <a:p>
          <a:endParaRPr lang="en-US"/>
        </a:p>
      </dgm:t>
    </dgm:pt>
    <dgm:pt modelId="{93074440-3451-4C8F-8305-599580CE7752}" type="sibTrans" cxnId="{C2DB0185-1D33-42EB-BBCA-05E4ED4E9E3B}">
      <dgm:prSet/>
      <dgm:spPr/>
      <dgm:t>
        <a:bodyPr/>
        <a:lstStyle/>
        <a:p>
          <a:endParaRPr lang="en-US"/>
        </a:p>
      </dgm:t>
    </dgm:pt>
    <dgm:pt modelId="{6D3C94DF-0057-4C32-BC63-0A905E8459B0}">
      <dgm:prSet/>
      <dgm:spPr/>
      <dgm:t>
        <a:bodyPr/>
        <a:lstStyle/>
        <a:p>
          <a:r>
            <a:rPr lang="es-ES"/>
            <a:t>A mediados del siglo XIII, Fernando III de Castilla, hoy patrón de Sevilla, conquista la ciudad para los cristianos. En 1248 la mezquita de la ciudad pasa a convertirse en la iglesia de Santa María y catedral de la ciudad.</a:t>
          </a:r>
          <a:endParaRPr lang="en-US"/>
        </a:p>
      </dgm:t>
    </dgm:pt>
    <dgm:pt modelId="{B282B552-CAFF-443E-A67A-68DA91076816}" type="parTrans" cxnId="{6563DD54-657D-4F0F-8847-DFC375A84826}">
      <dgm:prSet/>
      <dgm:spPr/>
      <dgm:t>
        <a:bodyPr/>
        <a:lstStyle/>
        <a:p>
          <a:endParaRPr lang="en-US"/>
        </a:p>
      </dgm:t>
    </dgm:pt>
    <dgm:pt modelId="{1E1DBB71-E704-404E-A61D-CA57CF40FD3C}" type="sibTrans" cxnId="{6563DD54-657D-4F0F-8847-DFC375A84826}">
      <dgm:prSet/>
      <dgm:spPr/>
      <dgm:t>
        <a:bodyPr/>
        <a:lstStyle/>
        <a:p>
          <a:endParaRPr lang="en-US"/>
        </a:p>
      </dgm:t>
    </dgm:pt>
    <dgm:pt modelId="{8094C0B0-FAF6-4189-9D64-661D7A11518B}" type="pres">
      <dgm:prSet presAssocID="{D050AC42-304F-4BA6-B703-F7FB91D14DD1}" presName="hierChild1" presStyleCnt="0">
        <dgm:presLayoutVars>
          <dgm:chPref val="1"/>
          <dgm:dir/>
          <dgm:animOne val="branch"/>
          <dgm:animLvl val="lvl"/>
          <dgm:resizeHandles/>
        </dgm:presLayoutVars>
      </dgm:prSet>
      <dgm:spPr/>
    </dgm:pt>
    <dgm:pt modelId="{C5EBE952-A20E-4DAE-AD38-5191DE67D8CD}" type="pres">
      <dgm:prSet presAssocID="{7685E3FC-D0FC-4DBA-9992-0DA417A1C50B}" presName="hierRoot1" presStyleCnt="0"/>
      <dgm:spPr/>
    </dgm:pt>
    <dgm:pt modelId="{CDA0B293-AF72-4F81-A277-E8F7DE6E9BB6}" type="pres">
      <dgm:prSet presAssocID="{7685E3FC-D0FC-4DBA-9992-0DA417A1C50B}" presName="composite" presStyleCnt="0"/>
      <dgm:spPr/>
    </dgm:pt>
    <dgm:pt modelId="{2C81ECAC-0E4C-4771-AE0C-5C80CDE5EF41}" type="pres">
      <dgm:prSet presAssocID="{7685E3FC-D0FC-4DBA-9992-0DA417A1C50B}" presName="background" presStyleLbl="node0" presStyleIdx="0" presStyleCnt="2"/>
      <dgm:spPr/>
    </dgm:pt>
    <dgm:pt modelId="{B3F9105E-4E6F-4295-A98E-3D875E1D24A3}" type="pres">
      <dgm:prSet presAssocID="{7685E3FC-D0FC-4DBA-9992-0DA417A1C50B}" presName="text" presStyleLbl="fgAcc0" presStyleIdx="0" presStyleCnt="2">
        <dgm:presLayoutVars>
          <dgm:chPref val="3"/>
        </dgm:presLayoutVars>
      </dgm:prSet>
      <dgm:spPr/>
    </dgm:pt>
    <dgm:pt modelId="{CCADAC49-140F-4D63-BE8F-E5ADD20923C5}" type="pres">
      <dgm:prSet presAssocID="{7685E3FC-D0FC-4DBA-9992-0DA417A1C50B}" presName="hierChild2" presStyleCnt="0"/>
      <dgm:spPr/>
    </dgm:pt>
    <dgm:pt modelId="{11FE2CFD-4927-4A3F-A583-D1A9AF1E2EEC}" type="pres">
      <dgm:prSet presAssocID="{6D3C94DF-0057-4C32-BC63-0A905E8459B0}" presName="hierRoot1" presStyleCnt="0"/>
      <dgm:spPr/>
    </dgm:pt>
    <dgm:pt modelId="{AC7063E9-2194-46C7-96F1-BA73CBF7B8A0}" type="pres">
      <dgm:prSet presAssocID="{6D3C94DF-0057-4C32-BC63-0A905E8459B0}" presName="composite" presStyleCnt="0"/>
      <dgm:spPr/>
    </dgm:pt>
    <dgm:pt modelId="{2F7CDA16-33EF-40B6-8E5E-BEB57E48405F}" type="pres">
      <dgm:prSet presAssocID="{6D3C94DF-0057-4C32-BC63-0A905E8459B0}" presName="background" presStyleLbl="node0" presStyleIdx="1" presStyleCnt="2"/>
      <dgm:spPr/>
    </dgm:pt>
    <dgm:pt modelId="{D0C8548E-FA40-4F9B-9CF5-89D9C3B943BD}" type="pres">
      <dgm:prSet presAssocID="{6D3C94DF-0057-4C32-BC63-0A905E8459B0}" presName="text" presStyleLbl="fgAcc0" presStyleIdx="1" presStyleCnt="2">
        <dgm:presLayoutVars>
          <dgm:chPref val="3"/>
        </dgm:presLayoutVars>
      </dgm:prSet>
      <dgm:spPr/>
    </dgm:pt>
    <dgm:pt modelId="{56CE8F11-136A-49AB-942C-00CCFCCA041A}" type="pres">
      <dgm:prSet presAssocID="{6D3C94DF-0057-4C32-BC63-0A905E8459B0}" presName="hierChild2" presStyleCnt="0"/>
      <dgm:spPr/>
    </dgm:pt>
  </dgm:ptLst>
  <dgm:cxnLst>
    <dgm:cxn modelId="{AB447B28-BF68-4F77-9736-6A4101112833}" type="presOf" srcId="{7685E3FC-D0FC-4DBA-9992-0DA417A1C50B}" destId="{B3F9105E-4E6F-4295-A98E-3D875E1D24A3}" srcOrd="0" destOrd="0" presId="urn:microsoft.com/office/officeart/2005/8/layout/hierarchy1"/>
    <dgm:cxn modelId="{049DB43A-2ABF-4390-93F3-A0F82DA1250B}" type="presOf" srcId="{D050AC42-304F-4BA6-B703-F7FB91D14DD1}" destId="{8094C0B0-FAF6-4189-9D64-661D7A11518B}" srcOrd="0" destOrd="0" presId="urn:microsoft.com/office/officeart/2005/8/layout/hierarchy1"/>
    <dgm:cxn modelId="{6563DD54-657D-4F0F-8847-DFC375A84826}" srcId="{D050AC42-304F-4BA6-B703-F7FB91D14DD1}" destId="{6D3C94DF-0057-4C32-BC63-0A905E8459B0}" srcOrd="1" destOrd="0" parTransId="{B282B552-CAFF-443E-A67A-68DA91076816}" sibTransId="{1E1DBB71-E704-404E-A61D-CA57CF40FD3C}"/>
    <dgm:cxn modelId="{C2DB0185-1D33-42EB-BBCA-05E4ED4E9E3B}" srcId="{D050AC42-304F-4BA6-B703-F7FB91D14DD1}" destId="{7685E3FC-D0FC-4DBA-9992-0DA417A1C50B}" srcOrd="0" destOrd="0" parTransId="{149DBDA2-25F3-451D-85E6-6E999FEC95EA}" sibTransId="{93074440-3451-4C8F-8305-599580CE7752}"/>
    <dgm:cxn modelId="{315744C2-9530-4D09-A88C-490E97CBC514}" type="presOf" srcId="{6D3C94DF-0057-4C32-BC63-0A905E8459B0}" destId="{D0C8548E-FA40-4F9B-9CF5-89D9C3B943BD}" srcOrd="0" destOrd="0" presId="urn:microsoft.com/office/officeart/2005/8/layout/hierarchy1"/>
    <dgm:cxn modelId="{D52EB1D5-1049-4412-A524-F6FB065A2A6C}" type="presParOf" srcId="{8094C0B0-FAF6-4189-9D64-661D7A11518B}" destId="{C5EBE952-A20E-4DAE-AD38-5191DE67D8CD}" srcOrd="0" destOrd="0" presId="urn:microsoft.com/office/officeart/2005/8/layout/hierarchy1"/>
    <dgm:cxn modelId="{2B3975DC-1D17-41D1-B212-1BF5F3BA3901}" type="presParOf" srcId="{C5EBE952-A20E-4DAE-AD38-5191DE67D8CD}" destId="{CDA0B293-AF72-4F81-A277-E8F7DE6E9BB6}" srcOrd="0" destOrd="0" presId="urn:microsoft.com/office/officeart/2005/8/layout/hierarchy1"/>
    <dgm:cxn modelId="{46270067-BCB9-4FA2-9F2B-EB64E6A7CC38}" type="presParOf" srcId="{CDA0B293-AF72-4F81-A277-E8F7DE6E9BB6}" destId="{2C81ECAC-0E4C-4771-AE0C-5C80CDE5EF41}" srcOrd="0" destOrd="0" presId="urn:microsoft.com/office/officeart/2005/8/layout/hierarchy1"/>
    <dgm:cxn modelId="{BCD98CCA-70CE-4826-ACD0-7B0B49A89770}" type="presParOf" srcId="{CDA0B293-AF72-4F81-A277-E8F7DE6E9BB6}" destId="{B3F9105E-4E6F-4295-A98E-3D875E1D24A3}" srcOrd="1" destOrd="0" presId="urn:microsoft.com/office/officeart/2005/8/layout/hierarchy1"/>
    <dgm:cxn modelId="{86B57DE4-DE36-451E-8C54-3E3967833635}" type="presParOf" srcId="{C5EBE952-A20E-4DAE-AD38-5191DE67D8CD}" destId="{CCADAC49-140F-4D63-BE8F-E5ADD20923C5}" srcOrd="1" destOrd="0" presId="urn:microsoft.com/office/officeart/2005/8/layout/hierarchy1"/>
    <dgm:cxn modelId="{932C6CE3-E3F1-4E69-B1F7-3A21EAD0CA81}" type="presParOf" srcId="{8094C0B0-FAF6-4189-9D64-661D7A11518B}" destId="{11FE2CFD-4927-4A3F-A583-D1A9AF1E2EEC}" srcOrd="1" destOrd="0" presId="urn:microsoft.com/office/officeart/2005/8/layout/hierarchy1"/>
    <dgm:cxn modelId="{152686DB-86B4-48F7-A2D0-66694692C987}" type="presParOf" srcId="{11FE2CFD-4927-4A3F-A583-D1A9AF1E2EEC}" destId="{AC7063E9-2194-46C7-96F1-BA73CBF7B8A0}" srcOrd="0" destOrd="0" presId="urn:microsoft.com/office/officeart/2005/8/layout/hierarchy1"/>
    <dgm:cxn modelId="{33EA01BF-710C-4288-B339-C7C185E6B671}" type="presParOf" srcId="{AC7063E9-2194-46C7-96F1-BA73CBF7B8A0}" destId="{2F7CDA16-33EF-40B6-8E5E-BEB57E48405F}" srcOrd="0" destOrd="0" presId="urn:microsoft.com/office/officeart/2005/8/layout/hierarchy1"/>
    <dgm:cxn modelId="{7352180E-E43D-492B-BDD0-A7A5EA19E6D2}" type="presParOf" srcId="{AC7063E9-2194-46C7-96F1-BA73CBF7B8A0}" destId="{D0C8548E-FA40-4F9B-9CF5-89D9C3B943BD}" srcOrd="1" destOrd="0" presId="urn:microsoft.com/office/officeart/2005/8/layout/hierarchy1"/>
    <dgm:cxn modelId="{A3BAF55F-F9AC-4C8B-B0C8-F8A25A4CD6FC}" type="presParOf" srcId="{11FE2CFD-4927-4A3F-A583-D1A9AF1E2EEC}" destId="{56CE8F11-136A-49AB-942C-00CCFCCA04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ECAC-0E4C-4771-AE0C-5C80CDE5EF41}">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9105E-4E6F-4295-A98E-3D875E1D24A3}">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t>A finales del siglo XII el califa Abú Yuqub Yusuf manda a construir la mezquita de la ciudad. Se levanta entonces el alminar que más tarde se convertiría en la famosa Giralda.</a:t>
          </a:r>
          <a:endParaRPr lang="en-US" sz="2400" kern="1200"/>
        </a:p>
      </dsp:txBody>
      <dsp:txXfrm>
        <a:off x="560236" y="832323"/>
        <a:ext cx="4149382" cy="2576345"/>
      </dsp:txXfrm>
    </dsp:sp>
    <dsp:sp modelId="{2F7CDA16-33EF-40B6-8E5E-BEB57E48405F}">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8548E-FA40-4F9B-9CF5-89D9C3B943BD}">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t>A mediados del siglo XIII, Fernando III de Castilla, hoy patrón de Sevilla, conquista la ciudad para los cristianos. En 1248 la mezquita de la ciudad pasa a convertirse en la iglesia de Santa María y catedral de la ciudad.</a:t>
          </a:r>
          <a:endParaRPr lang="en-US" sz="2400" kern="1200"/>
        </a:p>
      </dsp:txBody>
      <dsp:txXfrm>
        <a:off x="5827635" y="83232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9303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3187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4962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1123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7378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8347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1882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5285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7943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65485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1916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5/18/2020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9313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80000"/>
        </a:lnSpc>
        <a:spcBef>
          <a:spcPct val="0"/>
        </a:spcBef>
        <a:buNone/>
        <a:defRPr sz="5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BDEBA2-DA78-4C55-9D95-B0C8C71F1035}"/>
              </a:ext>
            </a:extLst>
          </p:cNvPr>
          <p:cNvSpPr>
            <a:spLocks noGrp="1"/>
          </p:cNvSpPr>
          <p:nvPr>
            <p:ph type="ctrTitle"/>
          </p:nvPr>
        </p:nvSpPr>
        <p:spPr>
          <a:xfrm>
            <a:off x="8141110" y="639098"/>
            <a:ext cx="3401961" cy="3494790"/>
          </a:xfrm>
        </p:spPr>
        <p:txBody>
          <a:bodyPr>
            <a:normAutofit/>
          </a:bodyPr>
          <a:lstStyle/>
          <a:p>
            <a:r>
              <a:rPr lang="it-IT" sz="5400"/>
              <a:t>Sevilla</a:t>
            </a:r>
          </a:p>
        </p:txBody>
      </p:sp>
      <p:sp>
        <p:nvSpPr>
          <p:cNvPr id="3" name="Sottotitolo 2">
            <a:extLst>
              <a:ext uri="{FF2B5EF4-FFF2-40B4-BE49-F238E27FC236}">
                <a16:creationId xmlns:a16="http://schemas.microsoft.com/office/drawing/2014/main" id="{9C542944-5A06-43C3-8F9A-329CD848AD4B}"/>
              </a:ext>
            </a:extLst>
          </p:cNvPr>
          <p:cNvSpPr>
            <a:spLocks noGrp="1"/>
          </p:cNvSpPr>
          <p:nvPr>
            <p:ph type="subTitle" idx="1"/>
          </p:nvPr>
        </p:nvSpPr>
        <p:spPr>
          <a:xfrm>
            <a:off x="8141110" y="4455621"/>
            <a:ext cx="3417990" cy="1238616"/>
          </a:xfrm>
        </p:spPr>
        <p:txBody>
          <a:bodyPr>
            <a:normAutofit/>
          </a:bodyPr>
          <a:lstStyle/>
          <a:p>
            <a:r>
              <a:rPr lang="it-IT" sz="2000">
                <a:solidFill>
                  <a:schemeClr val="tx1">
                    <a:lumMod val="85000"/>
                    <a:lumOff val="15000"/>
                  </a:schemeClr>
                </a:solidFill>
              </a:rPr>
              <a:t>ANDALUCIA</a:t>
            </a:r>
          </a:p>
        </p:txBody>
      </p:sp>
      <p:pic>
        <p:nvPicPr>
          <p:cNvPr id="8" name="Immagine 7" descr="Immagine che contiene testo, mappa&#10;&#10;Descrizione generata automaticamente">
            <a:extLst>
              <a:ext uri="{FF2B5EF4-FFF2-40B4-BE49-F238E27FC236}">
                <a16:creationId xmlns:a16="http://schemas.microsoft.com/office/drawing/2014/main" id="{FD4C9ECA-1307-40DB-97CE-F5E1E5CB9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70" y="640081"/>
            <a:ext cx="6738874" cy="5054156"/>
          </a:xfrm>
          <a:prstGeom prst="rect">
            <a:avLst/>
          </a:prstGeom>
        </p:spPr>
      </p:pic>
      <p:cxnSp>
        <p:nvCxnSpPr>
          <p:cNvPr id="30" name="Straight Connector 29">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019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29F7069-2631-4932-899B-0832AE21B624}"/>
              </a:ext>
            </a:extLst>
          </p:cNvPr>
          <p:cNvSpPr>
            <a:spLocks noGrp="1"/>
          </p:cNvSpPr>
          <p:nvPr>
            <p:ph type="title"/>
          </p:nvPr>
        </p:nvSpPr>
        <p:spPr>
          <a:xfrm>
            <a:off x="5172074" y="286603"/>
            <a:ext cx="5983605" cy="1450757"/>
          </a:xfrm>
        </p:spPr>
        <p:txBody>
          <a:bodyPr>
            <a:normAutofit/>
          </a:bodyPr>
          <a:lstStyle/>
          <a:p>
            <a:r>
              <a:rPr lang="it-IT"/>
              <a:t>Barrio de Santa Cruz</a:t>
            </a:r>
            <a:endParaRPr lang="it-IT" dirty="0"/>
          </a:p>
        </p:txBody>
      </p:sp>
      <p:pic>
        <p:nvPicPr>
          <p:cNvPr id="5" name="Immagine 4" descr="Immagine che contiene edificio, fiore, decorato, sedendo&#10;&#10;Descrizione generata automaticamente">
            <a:extLst>
              <a:ext uri="{FF2B5EF4-FFF2-40B4-BE49-F238E27FC236}">
                <a16:creationId xmlns:a16="http://schemas.microsoft.com/office/drawing/2014/main" id="{29DD1D04-BBF1-4602-852B-57C5A122A3F6}"/>
              </a:ext>
            </a:extLst>
          </p:cNvPr>
          <p:cNvPicPr>
            <a:picLocks noChangeAspect="1"/>
          </p:cNvPicPr>
          <p:nvPr/>
        </p:nvPicPr>
        <p:blipFill rotWithShape="1">
          <a:blip r:embed="rId2">
            <a:extLst>
              <a:ext uri="{28A0092B-C50C-407E-A947-70E740481C1C}">
                <a14:useLocalDpi xmlns:a14="http://schemas.microsoft.com/office/drawing/2010/main" val="0"/>
              </a:ext>
            </a:extLst>
          </a:blip>
          <a:srcRect t="358" r="1" b="1"/>
          <a:stretch/>
        </p:blipFill>
        <p:spPr>
          <a:xfrm>
            <a:off x="20" y="10"/>
            <a:ext cx="4580077" cy="6857990"/>
          </a:xfrm>
          <a:prstGeom prst="rect">
            <a:avLst/>
          </a:prstGeom>
        </p:spPr>
      </p:pic>
      <p:cxnSp>
        <p:nvCxnSpPr>
          <p:cNvPr id="12" name="Straight Connector 1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C9CAE9A-C767-4429-97DA-40F2B4BB4B31}"/>
              </a:ext>
            </a:extLst>
          </p:cNvPr>
          <p:cNvSpPr>
            <a:spLocks noGrp="1"/>
          </p:cNvSpPr>
          <p:nvPr>
            <p:ph idx="1"/>
          </p:nvPr>
        </p:nvSpPr>
        <p:spPr>
          <a:xfrm>
            <a:off x="5172074" y="2108201"/>
            <a:ext cx="5983606" cy="3760891"/>
          </a:xfrm>
        </p:spPr>
        <p:txBody>
          <a:bodyPr>
            <a:normAutofit/>
          </a:bodyPr>
          <a:lstStyle/>
          <a:p>
            <a:pPr>
              <a:lnSpc>
                <a:spcPct val="100000"/>
              </a:lnSpc>
            </a:pPr>
            <a:r>
              <a:rPr lang="es-ES" sz="2100" dirty="0"/>
              <a:t>Barrio judío durante la Edad Media, gozó de la protección de la Corona después de la Reconquista, pero a finales del siglo XIV fue asaltado por los cristianos, que transformaron todas las sinagogas en iglesias. Cuando pasee por este barrio creerá estar viajando en el tiempo...</a:t>
            </a:r>
          </a:p>
          <a:p>
            <a:pPr>
              <a:lnSpc>
                <a:spcPct val="100000"/>
              </a:lnSpc>
            </a:pPr>
            <a:r>
              <a:rPr lang="es-ES" sz="2100" dirty="0"/>
              <a:t>Un paseo por el barrio de Santa Cruz podría empezar por el arco de la Judería (un callejón cubierto que sale del patio de Banderas) siguiendo el Callejón del Agua, que pasa junto a la muralla.</a:t>
            </a:r>
            <a:endParaRPr lang="it-IT" sz="2100" dirty="0"/>
          </a:p>
        </p:txBody>
      </p:sp>
    </p:spTree>
    <p:extLst>
      <p:ext uri="{BB962C8B-B14F-4D97-AF65-F5344CB8AC3E}">
        <p14:creationId xmlns:p14="http://schemas.microsoft.com/office/powerpoint/2010/main" val="363259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Segnaposto contenuto 4" descr="Immagine che contiene edificio, esterni, erba, rosso&#10;&#10;Descrizione generata automaticamente">
            <a:extLst>
              <a:ext uri="{FF2B5EF4-FFF2-40B4-BE49-F238E27FC236}">
                <a16:creationId xmlns:a16="http://schemas.microsoft.com/office/drawing/2014/main" id="{363FE03A-417C-403A-AFEA-C0788FBC9196}"/>
              </a:ext>
            </a:extLst>
          </p:cNvPr>
          <p:cNvPicPr>
            <a:picLocks noChangeAspect="1"/>
          </p:cNvPicPr>
          <p:nvPr/>
        </p:nvPicPr>
        <p:blipFill rotWithShape="1">
          <a:blip r:embed="rId2">
            <a:extLst>
              <a:ext uri="{28A0092B-C50C-407E-A947-70E740481C1C}">
                <a14:useLocalDpi xmlns:a14="http://schemas.microsoft.com/office/drawing/2010/main" val="0"/>
              </a:ext>
            </a:extLst>
          </a:blip>
          <a:srcRect t="9387" b="20805"/>
          <a:stretch/>
        </p:blipFill>
        <p:spPr>
          <a:xfrm>
            <a:off x="-32" y="10"/>
            <a:ext cx="12192031" cy="4915066"/>
          </a:xfrm>
          <a:prstGeom prst="rect">
            <a:avLst/>
          </a:prstGeom>
        </p:spPr>
      </p:pic>
      <p:sp>
        <p:nvSpPr>
          <p:cNvPr id="39" name="Rectangle 3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556F430E-3C3F-49F5-A359-5061075C9016}"/>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lnSpc>
                <a:spcPct val="90000"/>
              </a:lnSpc>
            </a:pPr>
            <a:r>
              <a:rPr lang="en-US" sz="4800" dirty="0">
                <a:solidFill>
                  <a:srgbClr val="FFFFFF"/>
                </a:solidFill>
              </a:rPr>
              <a:t>El Real  Alcazar</a:t>
            </a:r>
          </a:p>
        </p:txBody>
      </p:sp>
      <p:sp>
        <p:nvSpPr>
          <p:cNvPr id="9" name="Content Placeholder 8">
            <a:extLst>
              <a:ext uri="{FF2B5EF4-FFF2-40B4-BE49-F238E27FC236}">
                <a16:creationId xmlns:a16="http://schemas.microsoft.com/office/drawing/2014/main" id="{62520C29-09FC-4AF4-8A0A-839286231250}"/>
              </a:ext>
            </a:extLst>
          </p:cNvPr>
          <p:cNvSpPr>
            <a:spLocks noGrp="1"/>
          </p:cNvSpPr>
          <p:nvPr>
            <p:ph idx="1"/>
          </p:nvPr>
        </p:nvSpPr>
        <p:spPr>
          <a:xfrm>
            <a:off x="8289580" y="5120639"/>
            <a:ext cx="3073745" cy="1280160"/>
          </a:xfrm>
        </p:spPr>
        <p:txBody>
          <a:bodyPr vert="horz" lIns="91440" tIns="45720" rIns="91440" bIns="45720" rtlCol="0" anchor="ctr">
            <a:normAutofit/>
          </a:bodyPr>
          <a:lstStyle/>
          <a:p>
            <a:pPr marL="0" indent="0">
              <a:lnSpc>
                <a:spcPct val="100000"/>
              </a:lnSpc>
              <a:buNone/>
            </a:pPr>
            <a:r>
              <a:rPr lang="en-US" sz="1500" cap="all" spc="200" dirty="0">
                <a:solidFill>
                  <a:srgbClr val="FFFFFF"/>
                </a:solidFill>
              </a:rPr>
              <a:t>El patio de las </a:t>
            </a:r>
            <a:r>
              <a:rPr lang="en-US" sz="1500" cap="all" spc="200" dirty="0" err="1">
                <a:solidFill>
                  <a:srgbClr val="FFFFFF"/>
                </a:solidFill>
              </a:rPr>
              <a:t>Doncellas</a:t>
            </a:r>
            <a:endParaRPr lang="en-US" sz="1500" cap="all" spc="200" dirty="0">
              <a:solidFill>
                <a:srgbClr val="FFFFFF"/>
              </a:solidFill>
            </a:endParaRPr>
          </a:p>
        </p:txBody>
      </p:sp>
      <p:cxnSp>
        <p:nvCxnSpPr>
          <p:cNvPr id="46" name="Straight Connector 4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88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C54CFF-BB92-4E14-81B2-AAF4A5996DD2}"/>
              </a:ext>
            </a:extLst>
          </p:cNvPr>
          <p:cNvSpPr>
            <a:spLocks noGrp="1"/>
          </p:cNvSpPr>
          <p:nvPr>
            <p:ph type="title"/>
          </p:nvPr>
        </p:nvSpPr>
        <p:spPr>
          <a:xfrm>
            <a:off x="1097280" y="286603"/>
            <a:ext cx="10058400" cy="1450757"/>
          </a:xfrm>
        </p:spPr>
        <p:txBody>
          <a:bodyPr>
            <a:normAutofit/>
          </a:bodyPr>
          <a:lstStyle/>
          <a:p>
            <a:r>
              <a:rPr lang="it-IT" dirty="0">
                <a:solidFill>
                  <a:schemeClr val="accent1"/>
                </a:solidFill>
              </a:rPr>
              <a:t>Real Alcazar de Sevilla</a:t>
            </a:r>
          </a:p>
        </p:txBody>
      </p:sp>
      <p:cxnSp>
        <p:nvCxnSpPr>
          <p:cNvPr id="39" name="Straight Connector 38">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AB13AE3-2594-45CA-8916-9A0F9AFDFF38}"/>
              </a:ext>
            </a:extLst>
          </p:cNvPr>
          <p:cNvSpPr>
            <a:spLocks noGrp="1"/>
          </p:cNvSpPr>
          <p:nvPr>
            <p:ph idx="1"/>
          </p:nvPr>
        </p:nvSpPr>
        <p:spPr>
          <a:xfrm>
            <a:off x="1097280" y="2108201"/>
            <a:ext cx="5575367" cy="3760891"/>
          </a:xfrm>
        </p:spPr>
        <p:txBody>
          <a:bodyPr>
            <a:normAutofit/>
          </a:bodyPr>
          <a:lstStyle/>
          <a:p>
            <a:r>
              <a:rPr lang="es-ES" sz="2100"/>
              <a:t>Real Alcázar de Sevilla es un conjunto de palacios rodeados por una muralla, situados en la ciudad de Sevilla. Su construcción se inició en la Alta Edad Media. En su realización se han empleado a lo largo de la historia diferentes estilos, desde el islámico de sus primeros moradores, al mudéjar y gótico del periodo posterior a la conquista de la ciudad por las tropas castellanas. En sucesivas reformas se han añadido elementos renacentistas y barrocos</a:t>
            </a:r>
            <a:endParaRPr lang="it-IT" sz="2100"/>
          </a:p>
        </p:txBody>
      </p:sp>
      <p:pic>
        <p:nvPicPr>
          <p:cNvPr id="7" name="Immagine 6" descr="Immagine che contiene edificio, largo, stanza, tavolo&#10;&#10;Descrizione generata automaticamente">
            <a:extLst>
              <a:ext uri="{FF2B5EF4-FFF2-40B4-BE49-F238E27FC236}">
                <a16:creationId xmlns:a16="http://schemas.microsoft.com/office/drawing/2014/main" id="{AA1CB65D-8CF1-4C94-B6AA-A9967C9FF9CB}"/>
              </a:ext>
            </a:extLst>
          </p:cNvPr>
          <p:cNvPicPr>
            <a:picLocks noChangeAspect="1"/>
          </p:cNvPicPr>
          <p:nvPr/>
        </p:nvPicPr>
        <p:blipFill rotWithShape="1">
          <a:blip r:embed="rId2">
            <a:extLst>
              <a:ext uri="{28A0092B-C50C-407E-A947-70E740481C1C}">
                <a14:useLocalDpi xmlns:a14="http://schemas.microsoft.com/office/drawing/2010/main" val="0"/>
              </a:ext>
            </a:extLst>
          </a:blip>
          <a:srcRect l="10106" r="14567" b="1"/>
          <a:stretch/>
        </p:blipFill>
        <p:spPr>
          <a:xfrm>
            <a:off x="7534656" y="2108200"/>
            <a:ext cx="3621024" cy="3600613"/>
          </a:xfrm>
          <a:prstGeom prst="rect">
            <a:avLst/>
          </a:prstGeom>
        </p:spPr>
      </p:pic>
      <p:sp>
        <p:nvSpPr>
          <p:cNvPr id="41" name="Rectangle 40">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702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2930D72-D5C2-47D6-9549-5A1E5940ABF9}"/>
              </a:ext>
            </a:extLst>
          </p:cNvPr>
          <p:cNvSpPr>
            <a:spLocks noGrp="1"/>
          </p:cNvSpPr>
          <p:nvPr>
            <p:ph type="title"/>
          </p:nvPr>
        </p:nvSpPr>
        <p:spPr>
          <a:xfrm>
            <a:off x="5116783" y="516835"/>
            <a:ext cx="5977937" cy="1666501"/>
          </a:xfrm>
        </p:spPr>
        <p:txBody>
          <a:bodyPr>
            <a:normAutofit/>
          </a:bodyPr>
          <a:lstStyle/>
          <a:p>
            <a:r>
              <a:rPr lang="it-IT" sz="4000">
                <a:solidFill>
                  <a:srgbClr val="FFFFFF"/>
                </a:solidFill>
              </a:rPr>
              <a:t>Periodo islamico</a:t>
            </a:r>
          </a:p>
        </p:txBody>
      </p:sp>
      <p:pic>
        <p:nvPicPr>
          <p:cNvPr id="5" name="Immagine 4" descr="Immagine che contiene edificio, pietra, tavolo, bianco&#10;&#10;Descrizione generata automaticamente">
            <a:extLst>
              <a:ext uri="{FF2B5EF4-FFF2-40B4-BE49-F238E27FC236}">
                <a16:creationId xmlns:a16="http://schemas.microsoft.com/office/drawing/2014/main" id="{B2952696-28DC-4618-A3F9-D7DAFA88599B}"/>
              </a:ext>
            </a:extLst>
          </p:cNvPr>
          <p:cNvPicPr>
            <a:picLocks noChangeAspect="1"/>
          </p:cNvPicPr>
          <p:nvPr/>
        </p:nvPicPr>
        <p:blipFill rotWithShape="1">
          <a:blip r:embed="rId2">
            <a:extLst>
              <a:ext uri="{28A0092B-C50C-407E-A947-70E740481C1C}">
                <a14:useLocalDpi xmlns:a14="http://schemas.microsoft.com/office/drawing/2010/main" val="0"/>
              </a:ext>
            </a:extLst>
          </a:blip>
          <a:srcRect l="10954"/>
          <a:stretch/>
        </p:blipFill>
        <p:spPr>
          <a:xfrm>
            <a:off x="20" y="10"/>
            <a:ext cx="4580077" cy="6857990"/>
          </a:xfrm>
          <a:prstGeom prst="rect">
            <a:avLst/>
          </a:prstGeom>
        </p:spPr>
      </p:pic>
      <p:cxnSp>
        <p:nvCxnSpPr>
          <p:cNvPr id="29" name="Straight Connector 2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D54BF3C-F7B4-463C-AA6B-09AA53B3A65A}"/>
              </a:ext>
            </a:extLst>
          </p:cNvPr>
          <p:cNvSpPr>
            <a:spLocks noGrp="1"/>
          </p:cNvSpPr>
          <p:nvPr>
            <p:ph idx="1"/>
          </p:nvPr>
        </p:nvSpPr>
        <p:spPr>
          <a:xfrm>
            <a:off x="5116784" y="2546224"/>
            <a:ext cx="5977938" cy="3342747"/>
          </a:xfrm>
        </p:spPr>
        <p:txBody>
          <a:bodyPr>
            <a:normAutofit/>
          </a:bodyPr>
          <a:lstStyle/>
          <a:p>
            <a:pPr>
              <a:lnSpc>
                <a:spcPct val="100000"/>
              </a:lnSpc>
            </a:pPr>
            <a:endParaRPr lang="es-ES" sz="1500">
              <a:solidFill>
                <a:srgbClr val="FFFFFF"/>
              </a:solidFill>
            </a:endParaRPr>
          </a:p>
          <a:p>
            <a:pPr>
              <a:lnSpc>
                <a:spcPct val="100000"/>
              </a:lnSpc>
            </a:pPr>
            <a:endParaRPr lang="es-ES" sz="1500">
              <a:solidFill>
                <a:srgbClr val="FFFFFF"/>
              </a:solidFill>
            </a:endParaRPr>
          </a:p>
          <a:p>
            <a:pPr>
              <a:lnSpc>
                <a:spcPct val="100000"/>
              </a:lnSpc>
            </a:pPr>
            <a:r>
              <a:rPr lang="es-ES" sz="1500">
                <a:solidFill>
                  <a:srgbClr val="FFFFFF"/>
                </a:solidFill>
              </a:rPr>
              <a:t>Empezó a tomar su aspecto de fortificación palaciega, tras la conquista de Sevilla, en 712 por los árabes; que ya desde el año 720 utilizaron el recinto como residencia de sus dirigentes. En el año 884 la fortaleza contribuyó a evitar una invasion vikinga</a:t>
            </a:r>
          </a:p>
          <a:p>
            <a:pPr>
              <a:lnSpc>
                <a:spcPct val="100000"/>
              </a:lnSpc>
            </a:pPr>
            <a:r>
              <a:rPr lang="es-ES" sz="1500">
                <a:solidFill>
                  <a:srgbClr val="FFFFFF"/>
                </a:solidFill>
              </a:rPr>
              <a:t>Desde su construcción inicial árabe, el conjunto incluía varios recintos, como la Casa de los Príncipes, viviendas que en el siglo IX iban desde la Plaza del Triunfo hasta el Barrio de Santa Cruz. El primitivo palacio islámico es de la misma época que la Alhambra de Granada, se amplió con la vivienda de los emires en el siglo XI, también en el siglo XII se siguió fortificando.</a:t>
            </a:r>
            <a:endParaRPr lang="it-IT" sz="1500">
              <a:solidFill>
                <a:srgbClr val="FFFFFF"/>
              </a:solidFill>
            </a:endParaRPr>
          </a:p>
        </p:txBody>
      </p:sp>
    </p:spTree>
    <p:extLst>
      <p:ext uri="{BB962C8B-B14F-4D97-AF65-F5344CB8AC3E}">
        <p14:creationId xmlns:p14="http://schemas.microsoft.com/office/powerpoint/2010/main" val="9643375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3E5641C-BCF1-405A-AADF-5506DB25EFE1}"/>
              </a:ext>
            </a:extLst>
          </p:cNvPr>
          <p:cNvSpPr>
            <a:spLocks noGrp="1"/>
          </p:cNvSpPr>
          <p:nvPr>
            <p:ph type="title"/>
          </p:nvPr>
        </p:nvSpPr>
        <p:spPr>
          <a:xfrm>
            <a:off x="1097280" y="286603"/>
            <a:ext cx="10058400" cy="1450757"/>
          </a:xfrm>
        </p:spPr>
        <p:txBody>
          <a:bodyPr>
            <a:normAutofit/>
          </a:bodyPr>
          <a:lstStyle/>
          <a:p>
            <a:r>
              <a:rPr lang="it-IT" dirty="0"/>
              <a:t>PERIODO  CRISTIANO</a:t>
            </a:r>
          </a:p>
        </p:txBody>
      </p:sp>
      <p:cxnSp>
        <p:nvCxnSpPr>
          <p:cNvPr id="30" name="Straight Connector 24">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CBAC828-2DFF-4F34-BAEE-C0D4854DF6E2}"/>
              </a:ext>
            </a:extLst>
          </p:cNvPr>
          <p:cNvSpPr>
            <a:spLocks noGrp="1"/>
          </p:cNvSpPr>
          <p:nvPr>
            <p:ph idx="1"/>
          </p:nvPr>
        </p:nvSpPr>
        <p:spPr>
          <a:xfrm>
            <a:off x="1097280" y="2108201"/>
            <a:ext cx="5575367" cy="3760891"/>
          </a:xfrm>
        </p:spPr>
        <p:txBody>
          <a:bodyPr>
            <a:normAutofit/>
          </a:bodyPr>
          <a:lstStyle/>
          <a:p>
            <a:pPr>
              <a:lnSpc>
                <a:spcPct val="100000"/>
              </a:lnSpc>
            </a:pPr>
            <a:r>
              <a:rPr lang="es-ES" sz="2000"/>
              <a:t>Tras la toma de la ciudad por el rey Fernando III en 1248, se convirtió en alojamiento real, su hijo Alfonso X el Sabio llevó a cabo las primeras reformas tras la conquista, ordenando en 1254 la construcción de tres grandes salones en estilo gótico. En 1364, Pedro I de Castilla decidió construir el denominado Palacio Mudéjar, que se convirtió en el primer palacio de un rey castellano que no estaba protegido tras los muros y defensas de un castillo, y alcanzando el aspecto mudéjar que hoy conserva y asombra por su riqueza y ornamentación.</a:t>
            </a:r>
            <a:endParaRPr lang="it-IT" sz="2000"/>
          </a:p>
        </p:txBody>
      </p:sp>
      <p:pic>
        <p:nvPicPr>
          <p:cNvPr id="5" name="Immagine 4">
            <a:extLst>
              <a:ext uri="{FF2B5EF4-FFF2-40B4-BE49-F238E27FC236}">
                <a16:creationId xmlns:a16="http://schemas.microsoft.com/office/drawing/2014/main" id="{83B4190F-6719-4C9B-9F37-CC6836234F10}"/>
              </a:ext>
            </a:extLst>
          </p:cNvPr>
          <p:cNvPicPr>
            <a:picLocks noChangeAspect="1"/>
          </p:cNvPicPr>
          <p:nvPr/>
        </p:nvPicPr>
        <p:blipFill rotWithShape="1">
          <a:blip r:embed="rId2">
            <a:extLst>
              <a:ext uri="{28A0092B-C50C-407E-A947-70E740481C1C}">
                <a14:useLocalDpi xmlns:a14="http://schemas.microsoft.com/office/drawing/2010/main" val="0"/>
              </a:ext>
            </a:extLst>
          </a:blip>
          <a:srcRect l="20972" r="12104" b="-2"/>
          <a:stretch/>
        </p:blipFill>
        <p:spPr>
          <a:xfrm>
            <a:off x="7534656" y="2108200"/>
            <a:ext cx="3621024" cy="3600613"/>
          </a:xfrm>
          <a:prstGeom prst="rect">
            <a:avLst/>
          </a:prstGeom>
        </p:spPr>
      </p:pic>
      <p:sp>
        <p:nvSpPr>
          <p:cNvPr id="31" name="Rectangle 26">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290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047783-D74A-4224-8B14-679E3616BBFE}"/>
              </a:ext>
            </a:extLst>
          </p:cNvPr>
          <p:cNvSpPr>
            <a:spLocks noGrp="1"/>
          </p:cNvSpPr>
          <p:nvPr>
            <p:ph type="title"/>
          </p:nvPr>
        </p:nvSpPr>
        <p:spPr>
          <a:xfrm>
            <a:off x="6738013" y="639098"/>
            <a:ext cx="4813072" cy="3571186"/>
          </a:xfrm>
        </p:spPr>
        <p:txBody>
          <a:bodyPr vert="horz" lIns="91440" tIns="45720" rIns="91440" bIns="45720" rtlCol="0" anchor="b">
            <a:normAutofit/>
          </a:bodyPr>
          <a:lstStyle/>
          <a:p>
            <a:pPr>
              <a:lnSpc>
                <a:spcPct val="90000"/>
              </a:lnSpc>
            </a:pPr>
            <a:r>
              <a:rPr lang="es-ES" sz="8000" dirty="0">
                <a:solidFill>
                  <a:schemeClr val="tx1">
                    <a:lumMod val="85000"/>
                    <a:lumOff val="15000"/>
                  </a:schemeClr>
                </a:solidFill>
              </a:rPr>
              <a:t>La Casa de Pilato</a:t>
            </a:r>
          </a:p>
        </p:txBody>
      </p:sp>
      <p:pic>
        <p:nvPicPr>
          <p:cNvPr id="5" name="Segnaposto contenuto 4" descr="Immagine che contiene edificio, vecchio, tavolo, sedendo&#10;&#10;Descrizione generata automaticamente">
            <a:extLst>
              <a:ext uri="{FF2B5EF4-FFF2-40B4-BE49-F238E27FC236}">
                <a16:creationId xmlns:a16="http://schemas.microsoft.com/office/drawing/2014/main" id="{3515052F-2268-4097-9210-F39E3CE1DD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302" r="21781" b="-1"/>
          <a:stretch/>
        </p:blipFill>
        <p:spPr>
          <a:xfrm>
            <a:off x="633999" y="640081"/>
            <a:ext cx="5462001" cy="5054156"/>
          </a:xfrm>
          <a:prstGeom prst="rect">
            <a:avLst/>
          </a:prstGeom>
        </p:spPr>
      </p:pic>
      <p:cxnSp>
        <p:nvCxnSpPr>
          <p:cNvPr id="42" name="Straight Connector 41">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56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3C0962E-977A-4F18-8FF4-9CBDF30366BD}"/>
              </a:ext>
            </a:extLst>
          </p:cNvPr>
          <p:cNvSpPr>
            <a:spLocks noGrp="1"/>
          </p:cNvSpPr>
          <p:nvPr>
            <p:ph type="title"/>
          </p:nvPr>
        </p:nvSpPr>
        <p:spPr>
          <a:xfrm>
            <a:off x="1097280" y="286603"/>
            <a:ext cx="10058400" cy="1450757"/>
          </a:xfrm>
        </p:spPr>
        <p:txBody>
          <a:bodyPr>
            <a:normAutofit/>
          </a:bodyPr>
          <a:lstStyle/>
          <a:p>
            <a:endParaRPr lang="it-IT" dirty="0"/>
          </a:p>
        </p:txBody>
      </p:sp>
      <p:cxnSp>
        <p:nvCxnSpPr>
          <p:cNvPr id="17" name="Straight Connector 11">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003FB10-0A25-4309-9A76-E4740917204B}"/>
              </a:ext>
            </a:extLst>
          </p:cNvPr>
          <p:cNvSpPr>
            <a:spLocks noGrp="1"/>
          </p:cNvSpPr>
          <p:nvPr>
            <p:ph idx="1"/>
          </p:nvPr>
        </p:nvSpPr>
        <p:spPr>
          <a:xfrm>
            <a:off x="1097280" y="2108201"/>
            <a:ext cx="5575367" cy="3760891"/>
          </a:xfrm>
        </p:spPr>
        <p:txBody>
          <a:bodyPr>
            <a:normAutofit/>
          </a:bodyPr>
          <a:lstStyle/>
          <a:p>
            <a:pPr>
              <a:lnSpc>
                <a:spcPct val="100000"/>
              </a:lnSpc>
            </a:pPr>
            <a:r>
              <a:rPr lang="es-ES" dirty="0"/>
              <a:t>La Casa de Pilatos es un palacio andaluz que combina a la perfección el estilo mudéjar con el estilo renacentista. Está recubierto de azulejos y posee unos impresionantes jardines que por sí solos justifican la visita. Este palacio fue construido a fines del siglo XV por órdenes del Adelantado de Andalucía, Don Pedro Enríquez, pero fue finalizado por su hijo, Fadrique, que es a quien se debe el nombre de Pilatos.</a:t>
            </a:r>
            <a:endParaRPr lang="it-IT" dirty="0"/>
          </a:p>
        </p:txBody>
      </p:sp>
      <p:pic>
        <p:nvPicPr>
          <p:cNvPr id="5" name="Immagine 4" descr="Immagine che contiene edificio, esterni, sedendo, facciata&#10;&#10;Descrizione generata automaticamente">
            <a:extLst>
              <a:ext uri="{FF2B5EF4-FFF2-40B4-BE49-F238E27FC236}">
                <a16:creationId xmlns:a16="http://schemas.microsoft.com/office/drawing/2014/main" id="{6A84DA96-D394-4F04-BAFA-F0BACC634D7F}"/>
              </a:ext>
            </a:extLst>
          </p:cNvPr>
          <p:cNvPicPr>
            <a:picLocks noChangeAspect="1"/>
          </p:cNvPicPr>
          <p:nvPr/>
        </p:nvPicPr>
        <p:blipFill rotWithShape="1">
          <a:blip r:embed="rId2">
            <a:extLst>
              <a:ext uri="{28A0092B-C50C-407E-A947-70E740481C1C}">
                <a14:useLocalDpi xmlns:a14="http://schemas.microsoft.com/office/drawing/2010/main" val="0"/>
              </a:ext>
            </a:extLst>
          </a:blip>
          <a:srcRect l="5654" r="27422" b="-2"/>
          <a:stretch/>
        </p:blipFill>
        <p:spPr>
          <a:xfrm>
            <a:off x="7534656" y="2108200"/>
            <a:ext cx="3621024" cy="3600613"/>
          </a:xfrm>
          <a:prstGeom prst="rect">
            <a:avLst/>
          </a:prstGeom>
        </p:spPr>
      </p:pic>
      <p:sp>
        <p:nvSpPr>
          <p:cNvPr id="18"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933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1E6894-D514-47D3-B053-B8911B633EC3}"/>
              </a:ext>
            </a:extLst>
          </p:cNvPr>
          <p:cNvSpPr>
            <a:spLocks noGrp="1"/>
          </p:cNvSpPr>
          <p:nvPr>
            <p:ph type="title"/>
          </p:nvPr>
        </p:nvSpPr>
        <p:spPr>
          <a:xfrm>
            <a:off x="7859485" y="634946"/>
            <a:ext cx="3690257" cy="1450757"/>
          </a:xfrm>
        </p:spPr>
        <p:txBody>
          <a:bodyPr vert="horz" lIns="91440" tIns="45720" rIns="91440" bIns="45720" rtlCol="0">
            <a:normAutofit/>
          </a:bodyPr>
          <a:lstStyle/>
          <a:p>
            <a:r>
              <a:rPr lang="en-US"/>
              <a:t>El interior </a:t>
            </a:r>
          </a:p>
        </p:txBody>
      </p:sp>
      <p:pic>
        <p:nvPicPr>
          <p:cNvPr id="5" name="Segnaposto contenuto 4" descr="Immagine che contiene interni, edificio, vecchio, dilegno&#10;&#10;Descrizione generata automaticamente">
            <a:extLst>
              <a:ext uri="{FF2B5EF4-FFF2-40B4-BE49-F238E27FC236}">
                <a16:creationId xmlns:a16="http://schemas.microsoft.com/office/drawing/2014/main" id="{071CBDB0-B3EC-42B6-BBF1-03D200320AAA}"/>
              </a:ext>
            </a:extLst>
          </p:cNvPr>
          <p:cNvPicPr>
            <a:picLocks noChangeAspect="1"/>
          </p:cNvPicPr>
          <p:nvPr/>
        </p:nvPicPr>
        <p:blipFill rotWithShape="1">
          <a:blip r:embed="rId2">
            <a:extLst>
              <a:ext uri="{28A0092B-C50C-407E-A947-70E740481C1C}">
                <a14:useLocalDpi xmlns:a14="http://schemas.microsoft.com/office/drawing/2010/main" val="0"/>
              </a:ext>
            </a:extLst>
          </a:blip>
          <a:srcRect r="2487" b="2"/>
          <a:stretch/>
        </p:blipFill>
        <p:spPr>
          <a:xfrm>
            <a:off x="633999" y="640081"/>
            <a:ext cx="6909801" cy="5314406"/>
          </a:xfrm>
          <a:prstGeom prst="rect">
            <a:avLst/>
          </a:prstGeom>
        </p:spPr>
      </p:pic>
      <p:cxnSp>
        <p:nvCxnSpPr>
          <p:cNvPr id="66" name="Straight Connector 65">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60">
            <a:extLst>
              <a:ext uri="{FF2B5EF4-FFF2-40B4-BE49-F238E27FC236}">
                <a16:creationId xmlns:a16="http://schemas.microsoft.com/office/drawing/2014/main" id="{29702617-386E-4316-9926-67606782585B}"/>
              </a:ext>
            </a:extLst>
          </p:cNvPr>
          <p:cNvSpPr>
            <a:spLocks noGrp="1"/>
          </p:cNvSpPr>
          <p:nvPr>
            <p:ph idx="1"/>
          </p:nvPr>
        </p:nvSpPr>
        <p:spPr>
          <a:xfrm>
            <a:off x="7859485" y="2407436"/>
            <a:ext cx="3690257" cy="3461658"/>
          </a:xfrm>
        </p:spPr>
        <p:txBody>
          <a:bodyPr>
            <a:normAutofit/>
          </a:bodyPr>
          <a:lstStyle/>
          <a:p>
            <a:endParaRPr lang="en-US"/>
          </a:p>
        </p:txBody>
      </p:sp>
      <p:sp>
        <p:nvSpPr>
          <p:cNvPr id="68" name="Rectangle 6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8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E635F99-358A-4818-9436-792BD6EA9DE5}"/>
              </a:ext>
            </a:extLst>
          </p:cNvPr>
          <p:cNvSpPr>
            <a:spLocks noGrp="1"/>
          </p:cNvSpPr>
          <p:nvPr>
            <p:ph type="title"/>
          </p:nvPr>
        </p:nvSpPr>
        <p:spPr>
          <a:xfrm>
            <a:off x="492369" y="605896"/>
            <a:ext cx="3642309" cy="5646208"/>
          </a:xfrm>
        </p:spPr>
        <p:txBody>
          <a:bodyPr anchor="ctr">
            <a:normAutofit/>
          </a:bodyPr>
          <a:lstStyle/>
          <a:p>
            <a:r>
              <a:rPr lang="it-IT" sz="4400">
                <a:solidFill>
                  <a:srgbClr val="FFFFFF"/>
                </a:solidFill>
              </a:rPr>
              <a:t>Casa de Pilato</a:t>
            </a:r>
          </a:p>
        </p:txBody>
      </p:sp>
      <p:sp>
        <p:nvSpPr>
          <p:cNvPr id="3" name="Segnaposto contenuto 2">
            <a:extLst>
              <a:ext uri="{FF2B5EF4-FFF2-40B4-BE49-F238E27FC236}">
                <a16:creationId xmlns:a16="http://schemas.microsoft.com/office/drawing/2014/main" id="{D9D83D36-CCAD-47F8-A3F6-0B4AED246EAD}"/>
              </a:ext>
            </a:extLst>
          </p:cNvPr>
          <p:cNvSpPr>
            <a:spLocks noGrp="1"/>
          </p:cNvSpPr>
          <p:nvPr>
            <p:ph idx="1"/>
          </p:nvPr>
        </p:nvSpPr>
        <p:spPr>
          <a:xfrm>
            <a:off x="5231958" y="605896"/>
            <a:ext cx="5923721" cy="5646208"/>
          </a:xfrm>
        </p:spPr>
        <p:txBody>
          <a:bodyPr anchor="ctr">
            <a:normAutofit/>
          </a:bodyPr>
          <a:lstStyle/>
          <a:p>
            <a:r>
              <a:rPr lang="es-ES" sz="2400"/>
              <a:t>Se llama así porque Fadrique viajó a Jerusalén en 1519 y a su regreso se dio cuenta de que la distancia que había entre la casa de Poncio Pilatos y el Gólgota era la misma que había entre su palacio y la Cruz del Campo. Fue entonces cuando se trazó un Via Crucis con 12 estaciones (todavía se conservan los azulejos de cada parada) para la sociedad católica</a:t>
            </a:r>
            <a:endParaRPr lang="it-IT" sz="2400"/>
          </a:p>
        </p:txBody>
      </p:sp>
    </p:spTree>
    <p:extLst>
      <p:ext uri="{BB962C8B-B14F-4D97-AF65-F5344CB8AC3E}">
        <p14:creationId xmlns:p14="http://schemas.microsoft.com/office/powerpoint/2010/main" val="2077669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Segnaposto contenuto 4" descr="Immagine che contiene edificio, esterni, tavolo, fiore&#10;&#10;Descrizione generata automaticamente">
            <a:extLst>
              <a:ext uri="{FF2B5EF4-FFF2-40B4-BE49-F238E27FC236}">
                <a16:creationId xmlns:a16="http://schemas.microsoft.com/office/drawing/2014/main" id="{0129CC33-D35B-48E7-81AD-AF0D6E56A4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548" r="9808" b="-1"/>
          <a:stretch/>
        </p:blipFill>
        <p:spPr>
          <a:xfrm>
            <a:off x="16" y="10"/>
            <a:ext cx="7556889" cy="6857990"/>
          </a:xfrm>
          <a:prstGeom prst="rect">
            <a:avLst/>
          </a:prstGeom>
        </p:spPr>
      </p:pic>
      <p:sp>
        <p:nvSpPr>
          <p:cNvPr id="31" name="Rectangle 3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27A526E-D841-4E92-BA49-7E219E248462}"/>
              </a:ext>
            </a:extLst>
          </p:cNvPr>
          <p:cNvSpPr>
            <a:spLocks noGrp="1"/>
          </p:cNvSpPr>
          <p:nvPr>
            <p:ph type="title"/>
          </p:nvPr>
        </p:nvSpPr>
        <p:spPr>
          <a:xfrm>
            <a:off x="8047939" y="640080"/>
            <a:ext cx="3659246" cy="2850320"/>
          </a:xfrm>
        </p:spPr>
        <p:txBody>
          <a:bodyPr vert="horz" lIns="91440" tIns="45720" rIns="91440" bIns="45720" rtlCol="0" anchor="b">
            <a:normAutofit/>
          </a:bodyPr>
          <a:lstStyle/>
          <a:p>
            <a:pPr>
              <a:lnSpc>
                <a:spcPct val="90000"/>
              </a:lnSpc>
            </a:pPr>
            <a:r>
              <a:rPr lang="en-US" dirty="0">
                <a:solidFill>
                  <a:srgbClr val="FFFFFF"/>
                </a:solidFill>
              </a:rPr>
              <a:t>Hotel Alfonso XIII</a:t>
            </a:r>
          </a:p>
        </p:txBody>
      </p:sp>
      <p:cxnSp>
        <p:nvCxnSpPr>
          <p:cNvPr id="33" name="Straight Connector 3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4131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Segnaposto contenuto 4" descr="Immagine che contiene esterni, acqua, barca, edificio&#10;&#10;Descrizione generata automaticamente">
            <a:extLst>
              <a:ext uri="{FF2B5EF4-FFF2-40B4-BE49-F238E27FC236}">
                <a16:creationId xmlns:a16="http://schemas.microsoft.com/office/drawing/2014/main" id="{CD88C79E-BD3A-42FA-BE9A-497A490ACF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9605"/>
          <a:stretch/>
        </p:blipFill>
        <p:spPr>
          <a:xfrm>
            <a:off x="-32" y="10"/>
            <a:ext cx="12192031" cy="4915066"/>
          </a:xfrm>
          <a:prstGeom prst="rect">
            <a:avLst/>
          </a:prstGeom>
        </p:spPr>
      </p:pic>
      <p:sp>
        <p:nvSpPr>
          <p:cNvPr id="27" name="Rectangle 26">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4CFF64F2-0692-4D82-AE08-56969D418211}"/>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lnSpc>
                <a:spcPct val="90000"/>
              </a:lnSpc>
            </a:pPr>
            <a:r>
              <a:rPr lang="en-US" sz="4800">
                <a:solidFill>
                  <a:srgbClr val="FFFFFF"/>
                </a:solidFill>
              </a:rPr>
              <a:t>Catedral de Sevilla</a:t>
            </a:r>
          </a:p>
        </p:txBody>
      </p:sp>
      <p:cxnSp>
        <p:nvCxnSpPr>
          <p:cNvPr id="29" name="Straight Connector 28">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159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17ACCEA2-CA14-4F61-B61A-2054BF83A161}"/>
              </a:ext>
            </a:extLst>
          </p:cNvPr>
          <p:cNvSpPr>
            <a:spLocks noGrp="1"/>
          </p:cNvSpPr>
          <p:nvPr>
            <p:ph type="title"/>
          </p:nvPr>
        </p:nvSpPr>
        <p:spPr>
          <a:xfrm>
            <a:off x="492369" y="605896"/>
            <a:ext cx="3642309" cy="5646208"/>
          </a:xfrm>
        </p:spPr>
        <p:txBody>
          <a:bodyPr anchor="ctr">
            <a:normAutofit/>
          </a:bodyPr>
          <a:lstStyle/>
          <a:p>
            <a:r>
              <a:rPr lang="it-IT" sz="4400" dirty="0">
                <a:solidFill>
                  <a:srgbClr val="FFFFFF"/>
                </a:solidFill>
              </a:rPr>
              <a:t>Hotel Alfonso XIII</a:t>
            </a:r>
          </a:p>
        </p:txBody>
      </p:sp>
      <p:sp>
        <p:nvSpPr>
          <p:cNvPr id="16" name="Segnaposto contenuto 2">
            <a:extLst>
              <a:ext uri="{FF2B5EF4-FFF2-40B4-BE49-F238E27FC236}">
                <a16:creationId xmlns:a16="http://schemas.microsoft.com/office/drawing/2014/main" id="{3024B53B-F5A7-4C47-BFBE-B08BFFD85240}"/>
              </a:ext>
            </a:extLst>
          </p:cNvPr>
          <p:cNvSpPr>
            <a:spLocks noGrp="1"/>
          </p:cNvSpPr>
          <p:nvPr>
            <p:ph idx="1"/>
          </p:nvPr>
        </p:nvSpPr>
        <p:spPr>
          <a:xfrm>
            <a:off x="5231958" y="605896"/>
            <a:ext cx="5923721" cy="5646208"/>
          </a:xfrm>
        </p:spPr>
        <p:txBody>
          <a:bodyPr anchor="ctr">
            <a:normAutofit/>
          </a:bodyPr>
          <a:lstStyle/>
          <a:p>
            <a:pPr>
              <a:lnSpc>
                <a:spcPct val="100000"/>
              </a:lnSpc>
            </a:pPr>
            <a:r>
              <a:rPr lang="es-ES" sz="2000" dirty="0">
                <a:solidFill>
                  <a:schemeClr val="accent1"/>
                </a:solidFill>
              </a:rPr>
              <a:t>El hotel más emblemático de Sevilla y uno de los mejores de toda Europa.</a:t>
            </a:r>
          </a:p>
          <a:p>
            <a:pPr>
              <a:lnSpc>
                <a:spcPct val="100000"/>
              </a:lnSpc>
            </a:pPr>
            <a:endParaRPr lang="es-ES" sz="2000" dirty="0"/>
          </a:p>
          <a:p>
            <a:pPr>
              <a:lnSpc>
                <a:spcPct val="100000"/>
              </a:lnSpc>
            </a:pPr>
            <a:r>
              <a:rPr lang="es-ES" sz="2000" dirty="0"/>
              <a:t>¿Por qué ir?: Cultura, historia y arquitectura  se unen en este espectacular hotel que es, sin duda alguna, el referente más claro de los alojamientos sevillanos. De hecho, fue el mismísimo rey Alfonso XIII el que mandó su construcción para alojar en él a los grandes mandatarios que  visitarían Sevilla durante la Exposición Iberoamericana de 1929. De estilo regionalista y mudéjar andaluz, el hotel cuenta con un increíble patio interior, hermosos jardines y tres restaurantes, uno de ellos, Ena, al mando del chef Carles Abellan. En él se han alojado personajes conocidos e ilustres como Carlos y Diana de Gales, Grace Kelly, Brad Pitt, Angelina Jolie, Tom Cruise o Bruce Springsteen</a:t>
            </a:r>
            <a:endParaRPr lang="it-IT" sz="2000" dirty="0"/>
          </a:p>
        </p:txBody>
      </p:sp>
    </p:spTree>
    <p:extLst>
      <p:ext uri="{BB962C8B-B14F-4D97-AF65-F5344CB8AC3E}">
        <p14:creationId xmlns:p14="http://schemas.microsoft.com/office/powerpoint/2010/main" val="106088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Segnaposto contenuto 4" descr="Immagine che contiene edificio, esterni, città, largo&#10;&#10;Descrizione generata automaticamente">
            <a:extLst>
              <a:ext uri="{FF2B5EF4-FFF2-40B4-BE49-F238E27FC236}">
                <a16:creationId xmlns:a16="http://schemas.microsoft.com/office/drawing/2014/main" id="{016DD86B-668A-4952-B397-22115F64BA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8" r="-1" b="-1"/>
          <a:stretch/>
        </p:blipFill>
        <p:spPr>
          <a:xfrm>
            <a:off x="-32" y="10"/>
            <a:ext cx="12192031" cy="4915066"/>
          </a:xfrm>
          <a:prstGeom prst="rect">
            <a:avLst/>
          </a:prstGeom>
        </p:spPr>
      </p:pic>
      <p:sp>
        <p:nvSpPr>
          <p:cNvPr id="14" name="Rectangle 13">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C644F8CB-9734-4C81-8BEF-507DEBAAFAE2}"/>
              </a:ext>
            </a:extLst>
          </p:cNvPr>
          <p:cNvSpPr>
            <a:spLocks noGrp="1"/>
          </p:cNvSpPr>
          <p:nvPr>
            <p:ph type="title"/>
          </p:nvPr>
        </p:nvSpPr>
        <p:spPr>
          <a:xfrm>
            <a:off x="828675" y="5120639"/>
            <a:ext cx="7137263" cy="1280161"/>
          </a:xfrm>
        </p:spPr>
        <p:txBody>
          <a:bodyPr vert="horz" lIns="91440" tIns="45720" rIns="91440" bIns="45720" rtlCol="0" anchor="ctr">
            <a:normAutofit fontScale="90000"/>
          </a:bodyPr>
          <a:lstStyle/>
          <a:p>
            <a:pPr algn="r">
              <a:lnSpc>
                <a:spcPct val="90000"/>
              </a:lnSpc>
            </a:pPr>
            <a:r>
              <a:rPr lang="en-US" sz="4800">
                <a:solidFill>
                  <a:srgbClr val="FFFFFF"/>
                </a:solidFill>
              </a:rPr>
              <a:t>https://www.marriott.it/hotels/tt</a:t>
            </a:r>
            <a:endParaRPr lang="en-US" sz="4800" dirty="0">
              <a:solidFill>
                <a:srgbClr val="FFFFFF"/>
              </a:solidFill>
            </a:endParaRPr>
          </a:p>
        </p:txBody>
      </p:sp>
      <p:cxnSp>
        <p:nvCxnSpPr>
          <p:cNvPr id="16" name="Straight Connector 1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99336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A2757-0B88-4FC5-BE96-0B573EA7E067}"/>
              </a:ext>
            </a:extLst>
          </p:cNvPr>
          <p:cNvSpPr>
            <a:spLocks noGrp="1"/>
          </p:cNvSpPr>
          <p:nvPr>
            <p:ph type="title"/>
          </p:nvPr>
        </p:nvSpPr>
        <p:spPr/>
        <p:txBody>
          <a:bodyPr/>
          <a:lstStyle/>
          <a:p>
            <a:r>
              <a:rPr lang="es-ES" dirty="0">
                <a:solidFill>
                  <a:srgbClr val="00B050"/>
                </a:solidFill>
              </a:rPr>
              <a:t>La gastronomía de Sevilla</a:t>
            </a:r>
            <a:r>
              <a:rPr lang="es-ES" dirty="0"/>
              <a:t>:</a:t>
            </a:r>
            <a:endParaRPr lang="it-IT" dirty="0"/>
          </a:p>
        </p:txBody>
      </p:sp>
      <p:sp>
        <p:nvSpPr>
          <p:cNvPr id="3" name="Segnaposto contenuto 2">
            <a:extLst>
              <a:ext uri="{FF2B5EF4-FFF2-40B4-BE49-F238E27FC236}">
                <a16:creationId xmlns:a16="http://schemas.microsoft.com/office/drawing/2014/main" id="{F06C5299-A1F5-4BB6-8B1F-75B2526E4078}"/>
              </a:ext>
            </a:extLst>
          </p:cNvPr>
          <p:cNvSpPr>
            <a:spLocks noGrp="1"/>
          </p:cNvSpPr>
          <p:nvPr>
            <p:ph idx="1"/>
          </p:nvPr>
        </p:nvSpPr>
        <p:spPr/>
        <p:txBody>
          <a:bodyPr/>
          <a:lstStyle/>
          <a:p>
            <a:pPr marL="0" indent="0">
              <a:buNone/>
            </a:pPr>
            <a:r>
              <a:rPr lang="it-IT" dirty="0"/>
              <a:t>Gazpacho </a:t>
            </a:r>
            <a:r>
              <a:rPr lang="it-IT" dirty="0" err="1"/>
              <a:t>andaluz</a:t>
            </a:r>
            <a:endParaRPr lang="it-IT" dirty="0"/>
          </a:p>
          <a:p>
            <a:pPr marL="0" indent="0">
              <a:buNone/>
            </a:pPr>
            <a:r>
              <a:rPr lang="it-IT" dirty="0" err="1"/>
              <a:t>Rabo</a:t>
            </a:r>
            <a:r>
              <a:rPr lang="it-IT" dirty="0"/>
              <a:t> de toro</a:t>
            </a:r>
          </a:p>
          <a:p>
            <a:pPr marL="0" indent="0">
              <a:buNone/>
            </a:pPr>
            <a:r>
              <a:rPr lang="it-IT" dirty="0" err="1"/>
              <a:t>Pescaíto</a:t>
            </a:r>
            <a:r>
              <a:rPr lang="it-IT" dirty="0"/>
              <a:t> </a:t>
            </a:r>
            <a:r>
              <a:rPr lang="it-IT" dirty="0" err="1"/>
              <a:t>frito</a:t>
            </a:r>
            <a:endParaRPr lang="it-IT" dirty="0"/>
          </a:p>
          <a:p>
            <a:pPr marL="0" indent="0">
              <a:buNone/>
            </a:pPr>
            <a:r>
              <a:rPr lang="it-IT" dirty="0" err="1"/>
              <a:t>Huevos</a:t>
            </a:r>
            <a:r>
              <a:rPr lang="it-IT" dirty="0"/>
              <a:t> a la </a:t>
            </a:r>
            <a:r>
              <a:rPr lang="it-IT" dirty="0" err="1"/>
              <a:t>flamenca</a:t>
            </a:r>
            <a:endParaRPr lang="it-IT" dirty="0"/>
          </a:p>
          <a:p>
            <a:pPr marL="0" indent="0">
              <a:buNone/>
            </a:pPr>
            <a:r>
              <a:rPr lang="it-IT" dirty="0" err="1"/>
              <a:t>Caracoles</a:t>
            </a:r>
            <a:endParaRPr lang="it-IT" dirty="0"/>
          </a:p>
        </p:txBody>
      </p:sp>
    </p:spTree>
    <p:extLst>
      <p:ext uri="{BB962C8B-B14F-4D97-AF65-F5344CB8AC3E}">
        <p14:creationId xmlns:p14="http://schemas.microsoft.com/office/powerpoint/2010/main" val="369725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CFC68B6-4A0A-4294-89E7-812973C62F67}"/>
              </a:ext>
            </a:extLst>
          </p:cNvPr>
          <p:cNvSpPr>
            <a:spLocks noGrp="1"/>
          </p:cNvSpPr>
          <p:nvPr>
            <p:ph type="title"/>
          </p:nvPr>
        </p:nvSpPr>
        <p:spPr>
          <a:xfrm>
            <a:off x="1036320" y="286603"/>
            <a:ext cx="10058400" cy="1450757"/>
          </a:xfrm>
        </p:spPr>
        <p:txBody>
          <a:bodyPr>
            <a:normAutofit/>
          </a:bodyPr>
          <a:lstStyle/>
          <a:p>
            <a:r>
              <a:rPr lang="it-IT" dirty="0" err="1"/>
              <a:t>Pringá</a:t>
            </a:r>
            <a:endParaRPr lang="it-IT" dirty="0"/>
          </a:p>
        </p:txBody>
      </p:sp>
      <p:cxnSp>
        <p:nvCxnSpPr>
          <p:cNvPr id="29" name="Straight Connector 23">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Immagine 9" descr="Immagine che contiene cibo, tavolo, piatto, sandwich&#10;&#10;Descrizione generata automaticamente">
            <a:extLst>
              <a:ext uri="{FF2B5EF4-FFF2-40B4-BE49-F238E27FC236}">
                <a16:creationId xmlns:a16="http://schemas.microsoft.com/office/drawing/2014/main" id="{F96DD736-2FE0-4429-B386-1E6DD2FB855A}"/>
              </a:ext>
            </a:extLst>
          </p:cNvPr>
          <p:cNvPicPr>
            <a:picLocks noChangeAspect="1"/>
          </p:cNvPicPr>
          <p:nvPr/>
        </p:nvPicPr>
        <p:blipFill rotWithShape="1">
          <a:blip r:embed="rId2">
            <a:extLst>
              <a:ext uri="{28A0092B-C50C-407E-A947-70E740481C1C}">
                <a14:useLocalDpi xmlns:a14="http://schemas.microsoft.com/office/drawing/2010/main" val="0"/>
              </a:ext>
            </a:extLst>
          </a:blip>
          <a:srcRect l="11170" r="2347"/>
          <a:stretch/>
        </p:blipFill>
        <p:spPr>
          <a:xfrm>
            <a:off x="1161535" y="2108200"/>
            <a:ext cx="3495807" cy="3600613"/>
          </a:xfrm>
          <a:prstGeom prst="rect">
            <a:avLst/>
          </a:prstGeom>
        </p:spPr>
      </p:pic>
      <p:sp>
        <p:nvSpPr>
          <p:cNvPr id="3" name="Segnaposto contenuto 2">
            <a:extLst>
              <a:ext uri="{FF2B5EF4-FFF2-40B4-BE49-F238E27FC236}">
                <a16:creationId xmlns:a16="http://schemas.microsoft.com/office/drawing/2014/main" id="{64800690-73C1-4764-8045-7E1DB0CED7BA}"/>
              </a:ext>
            </a:extLst>
          </p:cNvPr>
          <p:cNvSpPr>
            <a:spLocks noGrp="1"/>
          </p:cNvSpPr>
          <p:nvPr>
            <p:ph idx="1"/>
          </p:nvPr>
        </p:nvSpPr>
        <p:spPr>
          <a:xfrm>
            <a:off x="5248657" y="2108201"/>
            <a:ext cx="5846063" cy="3760891"/>
          </a:xfrm>
        </p:spPr>
        <p:txBody>
          <a:bodyPr>
            <a:normAutofit/>
          </a:bodyPr>
          <a:lstStyle/>
          <a:p>
            <a:pPr>
              <a:lnSpc>
                <a:spcPct val="100000"/>
              </a:lnSpc>
            </a:pPr>
            <a:r>
              <a:rPr lang="es-ES" dirty="0"/>
              <a:t>Pringá,  es el picadillo de las carnes, los embutidos y los tocinos del cocido o del puchero (que es un caldo blanco de carne con garbanzos). Todo ello se mete entre pan y pan, se pasa por una tostadora, y queda crujiente por fuera y mantecoso por dentro. Un plato tan sencillo ofrece muchas variantes  no todo el mundo mete las mismas carnes en la olla, se juega con la proporción de tocino y carne, se meten chorizos, morcillas…</a:t>
            </a:r>
          </a:p>
          <a:p>
            <a:pPr>
              <a:lnSpc>
                <a:spcPct val="100000"/>
              </a:lnSpc>
            </a:pPr>
            <a:endParaRPr lang="it-IT" dirty="0"/>
          </a:p>
        </p:txBody>
      </p:sp>
      <p:sp>
        <p:nvSpPr>
          <p:cNvPr id="30" name="Rectangle 25">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74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5D5D0F96-5FE4-4266-9E2D-3A9FD797ACE0}"/>
              </a:ext>
            </a:extLst>
          </p:cNvPr>
          <p:cNvSpPr>
            <a:spLocks noGrp="1"/>
          </p:cNvSpPr>
          <p:nvPr>
            <p:ph type="title"/>
          </p:nvPr>
        </p:nvSpPr>
        <p:spPr>
          <a:xfrm>
            <a:off x="5172074" y="286603"/>
            <a:ext cx="5983605" cy="1450757"/>
          </a:xfrm>
        </p:spPr>
        <p:txBody>
          <a:bodyPr>
            <a:normAutofit/>
          </a:bodyPr>
          <a:lstStyle/>
          <a:p>
            <a:r>
              <a:rPr lang="it-IT"/>
              <a:t>Pavía</a:t>
            </a:r>
            <a:endParaRPr lang="it-IT" dirty="0"/>
          </a:p>
        </p:txBody>
      </p:sp>
      <p:pic>
        <p:nvPicPr>
          <p:cNvPr id="7" name="Immagine 6" descr="Immagine che contiene tavolo, piatto, cibo, tazza&#10;&#10;Descrizione generata automaticamente">
            <a:extLst>
              <a:ext uri="{FF2B5EF4-FFF2-40B4-BE49-F238E27FC236}">
                <a16:creationId xmlns:a16="http://schemas.microsoft.com/office/drawing/2014/main" id="{FFF535A4-D333-4CF2-A1CC-701858BB8802}"/>
              </a:ext>
            </a:extLst>
          </p:cNvPr>
          <p:cNvPicPr>
            <a:picLocks noChangeAspect="1"/>
          </p:cNvPicPr>
          <p:nvPr/>
        </p:nvPicPr>
        <p:blipFill rotWithShape="1">
          <a:blip r:embed="rId2">
            <a:extLst>
              <a:ext uri="{28A0092B-C50C-407E-A947-70E740481C1C}">
                <a14:useLocalDpi xmlns:a14="http://schemas.microsoft.com/office/drawing/2010/main" val="0"/>
              </a:ext>
            </a:extLst>
          </a:blip>
          <a:srcRect l="16182" r="15920" b="-1"/>
          <a:stretch/>
        </p:blipFill>
        <p:spPr>
          <a:xfrm>
            <a:off x="20" y="10"/>
            <a:ext cx="4580077" cy="6857990"/>
          </a:xfrm>
          <a:prstGeom prst="rect">
            <a:avLst/>
          </a:prstGeom>
        </p:spPr>
      </p:pic>
      <p:cxnSp>
        <p:nvCxnSpPr>
          <p:cNvPr id="17"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918C42B7-C346-456B-8E7C-BB6637D0169E}"/>
              </a:ext>
            </a:extLst>
          </p:cNvPr>
          <p:cNvSpPr>
            <a:spLocks noGrp="1"/>
          </p:cNvSpPr>
          <p:nvPr>
            <p:ph idx="1"/>
          </p:nvPr>
        </p:nvSpPr>
        <p:spPr>
          <a:xfrm>
            <a:off x="5172074" y="2108201"/>
            <a:ext cx="5983606" cy="3760891"/>
          </a:xfrm>
        </p:spPr>
        <p:txBody>
          <a:bodyPr>
            <a:normAutofit/>
          </a:bodyPr>
          <a:lstStyle/>
          <a:p>
            <a:r>
              <a:rPr lang="es-ES"/>
              <a:t>Una pavía es un bastón de pescado, que puede ser bacalao o merluza, que se mete en una masa tintada de amarillo y se fríe, formando una coraza deliciosa, crujiente y esponjosa, que cocina al pescado manteniendo su humedad.</a:t>
            </a:r>
            <a:endParaRPr lang="it-IT" dirty="0"/>
          </a:p>
        </p:txBody>
      </p:sp>
    </p:spTree>
    <p:extLst>
      <p:ext uri="{BB962C8B-B14F-4D97-AF65-F5344CB8AC3E}">
        <p14:creationId xmlns:p14="http://schemas.microsoft.com/office/powerpoint/2010/main" val="327443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982ACB-37AD-4774-AFBE-17729EF8664F}"/>
              </a:ext>
            </a:extLst>
          </p:cNvPr>
          <p:cNvSpPr>
            <a:spLocks noGrp="1"/>
          </p:cNvSpPr>
          <p:nvPr>
            <p:ph type="title"/>
          </p:nvPr>
        </p:nvSpPr>
        <p:spPr/>
        <p:txBody>
          <a:bodyPr/>
          <a:lstStyle/>
          <a:p>
            <a:r>
              <a:rPr lang="it-IT" dirty="0" err="1"/>
              <a:t>Adobo</a:t>
            </a:r>
            <a:r>
              <a:rPr lang="it-IT" dirty="0"/>
              <a:t>, marinatura</a:t>
            </a:r>
          </a:p>
        </p:txBody>
      </p:sp>
      <p:sp>
        <p:nvSpPr>
          <p:cNvPr id="3" name="Segnaposto contenuto 2">
            <a:extLst>
              <a:ext uri="{FF2B5EF4-FFF2-40B4-BE49-F238E27FC236}">
                <a16:creationId xmlns:a16="http://schemas.microsoft.com/office/drawing/2014/main" id="{547AFF55-854E-41E7-AAC6-F2D764F4C0AC}"/>
              </a:ext>
            </a:extLst>
          </p:cNvPr>
          <p:cNvSpPr>
            <a:spLocks noGrp="1"/>
          </p:cNvSpPr>
          <p:nvPr>
            <p:ph idx="1"/>
          </p:nvPr>
        </p:nvSpPr>
        <p:spPr/>
        <p:txBody>
          <a:bodyPr/>
          <a:lstStyle/>
          <a:p>
            <a:r>
              <a:rPr lang="es-ES" dirty="0"/>
              <a:t>Cazón en Adobo:se corta en tacos y </a:t>
            </a:r>
            <a:r>
              <a:rPr lang="es-ES" b="1" dirty="0"/>
              <a:t>se marina </a:t>
            </a:r>
            <a:r>
              <a:rPr lang="es-ES" dirty="0"/>
              <a:t>en vinagre, pimientón, ajo, vino blanco y especias; se pasa por la harina y se fríe</a:t>
            </a:r>
          </a:p>
          <a:p>
            <a:endParaRPr lang="it-IT" dirty="0"/>
          </a:p>
        </p:txBody>
      </p:sp>
      <p:pic>
        <p:nvPicPr>
          <p:cNvPr id="5" name="Immagine 4" descr="Immagine che contiene tavolo, tazza, cibo, piatto&#10;&#10;Descrizione generata automaticamente">
            <a:extLst>
              <a:ext uri="{FF2B5EF4-FFF2-40B4-BE49-F238E27FC236}">
                <a16:creationId xmlns:a16="http://schemas.microsoft.com/office/drawing/2014/main" id="{FBB87D18-CFD8-4F1C-BD7D-9FC79AF68504}"/>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71" y="2895600"/>
            <a:ext cx="2002972" cy="2225041"/>
          </a:xfrm>
          <a:prstGeom prst="rect">
            <a:avLst/>
          </a:prstGeom>
        </p:spPr>
      </p:pic>
    </p:spTree>
    <p:extLst>
      <p:ext uri="{BB962C8B-B14F-4D97-AF65-F5344CB8AC3E}">
        <p14:creationId xmlns:p14="http://schemas.microsoft.com/office/powerpoint/2010/main" val="128393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6E2C3FFB-6757-4908-94ED-DEF64EC2D0E6}"/>
              </a:ext>
            </a:extLst>
          </p:cNvPr>
          <p:cNvSpPr>
            <a:spLocks noGrp="1"/>
          </p:cNvSpPr>
          <p:nvPr>
            <p:ph type="title"/>
          </p:nvPr>
        </p:nvSpPr>
        <p:spPr>
          <a:xfrm>
            <a:off x="5116783" y="516835"/>
            <a:ext cx="5977937" cy="1666501"/>
          </a:xfrm>
        </p:spPr>
        <p:txBody>
          <a:bodyPr>
            <a:normAutofit/>
          </a:bodyPr>
          <a:lstStyle/>
          <a:p>
            <a:r>
              <a:rPr lang="it-IT" sz="4000">
                <a:solidFill>
                  <a:srgbClr val="FFFFFF"/>
                </a:solidFill>
              </a:rPr>
              <a:t>Las bebidas </a:t>
            </a:r>
          </a:p>
        </p:txBody>
      </p:sp>
      <p:pic>
        <p:nvPicPr>
          <p:cNvPr id="5" name="Immagine 4" descr="Immagine che contiene contenitore, vetro, sedendo&#10;&#10;Descrizione generata automaticamente">
            <a:extLst>
              <a:ext uri="{FF2B5EF4-FFF2-40B4-BE49-F238E27FC236}">
                <a16:creationId xmlns:a16="http://schemas.microsoft.com/office/drawing/2014/main" id="{B44681D2-03A3-45CD-8DEE-E07AE8BC1AE9}"/>
              </a:ext>
            </a:extLst>
          </p:cNvPr>
          <p:cNvPicPr>
            <a:picLocks noChangeAspect="1"/>
          </p:cNvPicPr>
          <p:nvPr/>
        </p:nvPicPr>
        <p:blipFill rotWithShape="1">
          <a:blip r:embed="rId2">
            <a:extLst>
              <a:ext uri="{28A0092B-C50C-407E-A947-70E740481C1C}">
                <a14:useLocalDpi xmlns:a14="http://schemas.microsoft.com/office/drawing/2010/main" val="0"/>
              </a:ext>
            </a:extLst>
          </a:blip>
          <a:srcRect t="14659" r="1" b="22952"/>
          <a:stretch/>
        </p:blipFill>
        <p:spPr>
          <a:xfrm>
            <a:off x="20" y="10"/>
            <a:ext cx="4580077" cy="6857990"/>
          </a:xfrm>
          <a:prstGeom prst="rect">
            <a:avLst/>
          </a:prstGeom>
        </p:spPr>
      </p:pic>
      <p:cxnSp>
        <p:nvCxnSpPr>
          <p:cNvPr id="23" name="Straight Connector 2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AF55E4D-3EF6-4E9F-86DF-7AD36A59176C}"/>
              </a:ext>
            </a:extLst>
          </p:cNvPr>
          <p:cNvSpPr>
            <a:spLocks noGrp="1"/>
          </p:cNvSpPr>
          <p:nvPr>
            <p:ph idx="1"/>
          </p:nvPr>
        </p:nvSpPr>
        <p:spPr>
          <a:xfrm>
            <a:off x="5116784" y="2546224"/>
            <a:ext cx="5977938" cy="3342747"/>
          </a:xfrm>
        </p:spPr>
        <p:txBody>
          <a:bodyPr>
            <a:normAutofit/>
          </a:bodyPr>
          <a:lstStyle/>
          <a:p>
            <a:r>
              <a:rPr lang="it-IT" sz="1800">
                <a:solidFill>
                  <a:srgbClr val="FFFFFF"/>
                </a:solidFill>
              </a:rPr>
              <a:t>Vino de naranja</a:t>
            </a:r>
          </a:p>
          <a:p>
            <a:r>
              <a:rPr lang="it-IT" sz="1800">
                <a:solidFill>
                  <a:srgbClr val="FFFFFF"/>
                </a:solidFill>
              </a:rPr>
              <a:t>Manzanilla</a:t>
            </a:r>
          </a:p>
          <a:p>
            <a:r>
              <a:rPr lang="it-IT" sz="1800">
                <a:solidFill>
                  <a:srgbClr val="FFFFFF"/>
                </a:solidFill>
              </a:rPr>
              <a:t> Amontillado, lo sherry.</a:t>
            </a:r>
          </a:p>
          <a:p>
            <a:r>
              <a:rPr lang="it-IT" sz="1800">
                <a:solidFill>
                  <a:srgbClr val="FFFFFF"/>
                </a:solidFill>
              </a:rPr>
              <a:t>Tinto de verano</a:t>
            </a:r>
          </a:p>
          <a:p>
            <a:r>
              <a:rPr lang="it-IT" sz="1800">
                <a:solidFill>
                  <a:srgbClr val="FFFFFF"/>
                </a:solidFill>
              </a:rPr>
              <a:t>Cruzcampo, una cerveza</a:t>
            </a:r>
          </a:p>
        </p:txBody>
      </p:sp>
    </p:spTree>
    <p:extLst>
      <p:ext uri="{BB962C8B-B14F-4D97-AF65-F5344CB8AC3E}">
        <p14:creationId xmlns:p14="http://schemas.microsoft.com/office/powerpoint/2010/main" val="63850039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1DC525D-AA07-4C31-B381-6ADC95C78879}"/>
              </a:ext>
            </a:extLst>
          </p:cNvPr>
          <p:cNvSpPr>
            <a:spLocks noGrp="1"/>
          </p:cNvSpPr>
          <p:nvPr>
            <p:ph type="title"/>
          </p:nvPr>
        </p:nvSpPr>
        <p:spPr>
          <a:xfrm>
            <a:off x="878911" y="643468"/>
            <a:ext cx="3177847" cy="1674180"/>
          </a:xfrm>
        </p:spPr>
        <p:txBody>
          <a:bodyPr>
            <a:normAutofit/>
          </a:bodyPr>
          <a:lstStyle/>
          <a:p>
            <a:r>
              <a:rPr lang="it-IT" sz="4000" dirty="0"/>
              <a:t>Manzanilla </a:t>
            </a:r>
          </a:p>
        </p:txBody>
      </p:sp>
      <p:cxnSp>
        <p:nvCxnSpPr>
          <p:cNvPr id="12" name="Straight Connector 1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31D7B113-414F-43E0-B8B2-2472B6524528}"/>
              </a:ext>
            </a:extLst>
          </p:cNvPr>
          <p:cNvSpPr>
            <a:spLocks noGrp="1"/>
          </p:cNvSpPr>
          <p:nvPr>
            <p:ph idx="1"/>
          </p:nvPr>
        </p:nvSpPr>
        <p:spPr>
          <a:xfrm>
            <a:off x="858064" y="2639380"/>
            <a:ext cx="3205049" cy="3229714"/>
          </a:xfrm>
        </p:spPr>
        <p:txBody>
          <a:bodyPr>
            <a:normAutofit fontScale="92500" lnSpcReduction="20000"/>
          </a:bodyPr>
          <a:lstStyle/>
          <a:p>
            <a:pPr>
              <a:lnSpc>
                <a:spcPct val="100000"/>
              </a:lnSpc>
            </a:pPr>
            <a:r>
              <a:rPr lang="es-ES" sz="1600" dirty="0"/>
              <a:t>Vino muy pálido, de un brillante color amarillo pajizo. De aroma punzante y delicado en el que destacan notas florales que recuerdan a la camomila, recuerdos almendrados y aromas de panadería. Al paladar es seco, fresco y delicado; con un paso de boca ligero y suave, a pesar de su final seco. Presenta una ligera acidez que produce una agradable sensación de frescor y un regusto persistente y ligeramente amargo. </a:t>
            </a:r>
          </a:p>
          <a:p>
            <a:pPr>
              <a:lnSpc>
                <a:spcPct val="100000"/>
              </a:lnSpc>
            </a:pPr>
            <a:r>
              <a:rPr lang="es-ES" sz="1600" dirty="0"/>
              <a:t>Tres agentes condicionan el microclima sanluqueño: el río Guadalquivir, el Océano Atlántico y la marisma.</a:t>
            </a:r>
            <a:endParaRPr lang="it-IT" sz="1600" dirty="0"/>
          </a:p>
        </p:txBody>
      </p:sp>
      <p:pic>
        <p:nvPicPr>
          <p:cNvPr id="5" name="Immagine 4" descr="Immagine che contiene pianta, esterni, cibo, fiore&#10;&#10;Descrizione generata automaticamente">
            <a:extLst>
              <a:ext uri="{FF2B5EF4-FFF2-40B4-BE49-F238E27FC236}">
                <a16:creationId xmlns:a16="http://schemas.microsoft.com/office/drawing/2014/main" id="{0B49D973-68E4-4A55-96FA-CA3C8DB5D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447" y="990347"/>
            <a:ext cx="6892560" cy="4531858"/>
          </a:xfrm>
          <a:prstGeom prst="rect">
            <a:avLst/>
          </a:prstGeom>
        </p:spPr>
      </p:pic>
      <p:sp>
        <p:nvSpPr>
          <p:cNvPr id="14" name="Rectangle 1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282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itolo 1">
            <a:extLst>
              <a:ext uri="{FF2B5EF4-FFF2-40B4-BE49-F238E27FC236}">
                <a16:creationId xmlns:a16="http://schemas.microsoft.com/office/drawing/2014/main" id="{701F6C39-A6DA-4F05-AD99-02585CC66A58}"/>
              </a:ext>
            </a:extLst>
          </p:cNvPr>
          <p:cNvSpPr>
            <a:spLocks noGrp="1"/>
          </p:cNvSpPr>
          <p:nvPr>
            <p:ph type="title"/>
          </p:nvPr>
        </p:nvSpPr>
        <p:spPr>
          <a:xfrm>
            <a:off x="643467" y="516835"/>
            <a:ext cx="3448259" cy="1666501"/>
          </a:xfrm>
        </p:spPr>
        <p:txBody>
          <a:bodyPr>
            <a:normAutofit/>
          </a:bodyPr>
          <a:lstStyle/>
          <a:p>
            <a:r>
              <a:rPr lang="it-IT" sz="4000">
                <a:solidFill>
                  <a:srgbClr val="FFFFFF"/>
                </a:solidFill>
              </a:rPr>
              <a:t>Velo de flor</a:t>
            </a:r>
          </a:p>
        </p:txBody>
      </p:sp>
      <p:cxnSp>
        <p:nvCxnSpPr>
          <p:cNvPr id="42" name="Straight Connector 3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B169616-025E-4780-8BE8-27A2377B5384}"/>
              </a:ext>
            </a:extLst>
          </p:cNvPr>
          <p:cNvSpPr>
            <a:spLocks noGrp="1"/>
          </p:cNvSpPr>
          <p:nvPr>
            <p:ph idx="1"/>
          </p:nvPr>
        </p:nvSpPr>
        <p:spPr>
          <a:xfrm>
            <a:off x="643467" y="2546224"/>
            <a:ext cx="3448259" cy="3342747"/>
          </a:xfrm>
        </p:spPr>
        <p:txBody>
          <a:bodyPr>
            <a:normAutofit/>
          </a:bodyPr>
          <a:lstStyle/>
          <a:p>
            <a:pPr>
              <a:lnSpc>
                <a:spcPct val="100000"/>
              </a:lnSpc>
            </a:pPr>
            <a:br>
              <a:rPr lang="es-ES" sz="1500">
                <a:solidFill>
                  <a:srgbClr val="FFFFFF"/>
                </a:solidFill>
              </a:rPr>
            </a:br>
            <a:r>
              <a:rPr lang="es-ES" sz="1500">
                <a:solidFill>
                  <a:srgbClr val="FFFFFF"/>
                </a:solidFill>
              </a:rPr>
              <a:t>En el caso de la manzanilla, esta crianza dinámica se realiza bajo el denominado velo de flor, una capa de levaduras (microrganismos) que se forma sobre la superficie del vino dentro de la bota, protegiéndolo de la acción del aire; de ahí el tono pálido que caracteriza a finos y manzanillas. Además, los agentes biológicos de este velo de flor, que se nutren de alcohol, glicerina y ácido acético, interactúan con el vino, aportándole su exclusiva personalidad</a:t>
            </a:r>
            <a:endParaRPr lang="en-US" sz="1500">
              <a:solidFill>
                <a:srgbClr val="FFFFFF"/>
              </a:solidFill>
            </a:endParaRPr>
          </a:p>
        </p:txBody>
      </p:sp>
      <p:pic>
        <p:nvPicPr>
          <p:cNvPr id="4" name="Segnaposto contenuto 3">
            <a:extLst>
              <a:ext uri="{FF2B5EF4-FFF2-40B4-BE49-F238E27FC236}">
                <a16:creationId xmlns:a16="http://schemas.microsoft.com/office/drawing/2014/main" id="{986E7F21-CFC3-4ECE-985C-01EEA152E503}"/>
              </a:ext>
            </a:extLst>
          </p:cNvPr>
          <p:cNvPicPr>
            <a:picLocks noChangeAspect="1"/>
          </p:cNvPicPr>
          <p:nvPr/>
        </p:nvPicPr>
        <p:blipFill rotWithShape="1">
          <a:blip r:embed="rId2"/>
          <a:srcRect l="22231" r="41498" b="-1"/>
          <a:stretch/>
        </p:blipFill>
        <p:spPr>
          <a:xfrm>
            <a:off x="4654296" y="10"/>
            <a:ext cx="7537703" cy="6857990"/>
          </a:xfrm>
          <a:prstGeom prst="rect">
            <a:avLst/>
          </a:prstGeom>
        </p:spPr>
      </p:pic>
    </p:spTree>
    <p:extLst>
      <p:ext uri="{BB962C8B-B14F-4D97-AF65-F5344CB8AC3E}">
        <p14:creationId xmlns:p14="http://schemas.microsoft.com/office/powerpoint/2010/main" val="167499322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AE8C5A-9821-440F-BE4E-E4B0B5D8077F}"/>
              </a:ext>
            </a:extLst>
          </p:cNvPr>
          <p:cNvSpPr>
            <a:spLocks noGrp="1"/>
          </p:cNvSpPr>
          <p:nvPr>
            <p:ph type="title"/>
          </p:nvPr>
        </p:nvSpPr>
        <p:spPr>
          <a:xfrm>
            <a:off x="878911" y="643468"/>
            <a:ext cx="3177847" cy="1674180"/>
          </a:xfrm>
        </p:spPr>
        <p:txBody>
          <a:bodyPr>
            <a:normAutofit/>
          </a:bodyPr>
          <a:lstStyle/>
          <a:p>
            <a:r>
              <a:rPr lang="it-IT" sz="4000" dirty="0"/>
              <a:t>Maridaje, manzanilla </a:t>
            </a:r>
          </a:p>
        </p:txBody>
      </p:sp>
      <p:cxnSp>
        <p:nvCxnSpPr>
          <p:cNvPr id="12" name="Straight Connector 1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F78B958-AFEB-47D5-B42C-566250F55193}"/>
              </a:ext>
            </a:extLst>
          </p:cNvPr>
          <p:cNvSpPr>
            <a:spLocks noGrp="1"/>
          </p:cNvSpPr>
          <p:nvPr>
            <p:ph idx="1"/>
          </p:nvPr>
        </p:nvSpPr>
        <p:spPr>
          <a:xfrm>
            <a:off x="858064" y="2639380"/>
            <a:ext cx="3205049" cy="3229714"/>
          </a:xfrm>
        </p:spPr>
        <p:txBody>
          <a:bodyPr>
            <a:normAutofit/>
          </a:bodyPr>
          <a:lstStyle/>
          <a:p>
            <a:pPr>
              <a:lnSpc>
                <a:spcPct val="100000"/>
              </a:lnSpc>
            </a:pPr>
            <a:r>
              <a:rPr lang="es-ES" sz="1400"/>
              <a:t>La mejor manera de experimentar el placer del vino de Sanlúcar es disfrutarlo con el maridaje adecuado. La Manzanilla es ideal como aperitivo y acompañamiento a todo tipo de tapas, especialmente para todo tipo de sabores que provengan del mar, como mariscos y pescados. También combina armoniosamente con crustáceos como las gambas, langostinos o cigalas incluso las ensaladas y boquerones en vinagre son excelentes compañeros de la manzanilla por su baja acidez y frescura.</a:t>
            </a:r>
            <a:endParaRPr lang="it-IT" sz="1400"/>
          </a:p>
        </p:txBody>
      </p:sp>
      <p:pic>
        <p:nvPicPr>
          <p:cNvPr id="5" name="Immagine 4" descr="Immagine che contiene cibo, tavolo, piatto, acqua&#10;&#10;Descrizione generata automaticamente">
            <a:extLst>
              <a:ext uri="{FF2B5EF4-FFF2-40B4-BE49-F238E27FC236}">
                <a16:creationId xmlns:a16="http://schemas.microsoft.com/office/drawing/2014/main" id="{EF257D0D-1724-4239-896D-FB82C94E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447" y="990347"/>
            <a:ext cx="6892560" cy="4531858"/>
          </a:xfrm>
          <a:prstGeom prst="rect">
            <a:avLst/>
          </a:prstGeom>
        </p:spPr>
      </p:pic>
      <p:sp>
        <p:nvSpPr>
          <p:cNvPr id="14" name="Rectangle 1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50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0672F6C-7819-4683-8E1D-D6CA565690E0}"/>
              </a:ext>
            </a:extLst>
          </p:cNvPr>
          <p:cNvSpPr>
            <a:spLocks noGrp="1"/>
          </p:cNvSpPr>
          <p:nvPr>
            <p:ph type="title"/>
          </p:nvPr>
        </p:nvSpPr>
        <p:spPr>
          <a:xfrm>
            <a:off x="643467" y="516835"/>
            <a:ext cx="3448259" cy="1666501"/>
          </a:xfrm>
        </p:spPr>
        <p:txBody>
          <a:bodyPr>
            <a:normAutofit/>
          </a:bodyPr>
          <a:lstStyle/>
          <a:p>
            <a:r>
              <a:rPr lang="it-IT" sz="4000" dirty="0">
                <a:solidFill>
                  <a:srgbClr val="FFFFFF"/>
                </a:solidFill>
              </a:rPr>
              <a:t>La </a:t>
            </a:r>
            <a:r>
              <a:rPr lang="it-IT" sz="4000" dirty="0" err="1">
                <a:solidFill>
                  <a:srgbClr val="FFFFFF"/>
                </a:solidFill>
              </a:rPr>
              <a:t>Catedral</a:t>
            </a:r>
            <a:endParaRPr lang="it-IT" sz="4000" dirty="0">
              <a:solidFill>
                <a:srgbClr val="FFFFFF"/>
              </a:solidFill>
            </a:endParaRPr>
          </a:p>
        </p:txBody>
      </p:sp>
      <p:cxnSp>
        <p:nvCxnSpPr>
          <p:cNvPr id="42" name="Straight Connector 4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F4146A29-C5EB-4C07-AF72-F3BF8750C980}"/>
              </a:ext>
            </a:extLst>
          </p:cNvPr>
          <p:cNvSpPr>
            <a:spLocks noGrp="1"/>
          </p:cNvSpPr>
          <p:nvPr>
            <p:ph idx="1"/>
          </p:nvPr>
        </p:nvSpPr>
        <p:spPr>
          <a:xfrm>
            <a:off x="643467" y="2546224"/>
            <a:ext cx="3448259" cy="3342747"/>
          </a:xfrm>
        </p:spPr>
        <p:txBody>
          <a:bodyPr>
            <a:normAutofit/>
          </a:bodyPr>
          <a:lstStyle/>
          <a:p>
            <a:r>
              <a:rPr lang="es-ES" sz="1800">
                <a:solidFill>
                  <a:srgbClr val="FFFFFF"/>
                </a:solidFill>
              </a:rPr>
              <a:t>Declarada Patrimonio de la Humanidad, junto con el Real Alcázar y Archivo de Indias, también ha sido declarada Bien de Valor Universal Excepcional. </a:t>
            </a:r>
          </a:p>
          <a:p>
            <a:r>
              <a:rPr lang="es-ES" sz="1800">
                <a:solidFill>
                  <a:srgbClr val="FFFFFF"/>
                </a:solidFill>
              </a:rPr>
              <a:t>Hoy, la Catedral de Sevilla es el templo gótico más grande del mundo.</a:t>
            </a:r>
          </a:p>
          <a:p>
            <a:endParaRPr lang="it-IT" sz="1800">
              <a:solidFill>
                <a:srgbClr val="FFFFFF"/>
              </a:solidFill>
            </a:endParaRPr>
          </a:p>
        </p:txBody>
      </p:sp>
      <p:pic>
        <p:nvPicPr>
          <p:cNvPr id="5" name="Immagine 4" descr="Immagine che contiene edificio, vecchio, fotografia, orologio&#10;&#10;Descrizione generata automaticamente">
            <a:extLst>
              <a:ext uri="{FF2B5EF4-FFF2-40B4-BE49-F238E27FC236}">
                <a16:creationId xmlns:a16="http://schemas.microsoft.com/office/drawing/2014/main" id="{3B5ADC0A-8608-4EDF-A14C-1A78F24DD024}"/>
              </a:ext>
            </a:extLst>
          </p:cNvPr>
          <p:cNvPicPr>
            <a:picLocks noChangeAspect="1"/>
          </p:cNvPicPr>
          <p:nvPr/>
        </p:nvPicPr>
        <p:blipFill rotWithShape="1">
          <a:blip r:embed="rId2">
            <a:extLst>
              <a:ext uri="{28A0092B-C50C-407E-A947-70E740481C1C}">
                <a14:useLocalDpi xmlns:a14="http://schemas.microsoft.com/office/drawing/2010/main" val="0"/>
              </a:ext>
            </a:extLst>
          </a:blip>
          <a:srcRect l="10473" r="27702"/>
          <a:stretch/>
        </p:blipFill>
        <p:spPr>
          <a:xfrm>
            <a:off x="4654296" y="10"/>
            <a:ext cx="7537703" cy="6857990"/>
          </a:xfrm>
          <a:prstGeom prst="rect">
            <a:avLst/>
          </a:prstGeom>
        </p:spPr>
      </p:pic>
    </p:spTree>
    <p:extLst>
      <p:ext uri="{BB962C8B-B14F-4D97-AF65-F5344CB8AC3E}">
        <p14:creationId xmlns:p14="http://schemas.microsoft.com/office/powerpoint/2010/main" val="426191208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DC254AC4-8CFD-428E-99E2-36D2472091E5}"/>
              </a:ext>
            </a:extLst>
          </p:cNvPr>
          <p:cNvSpPr>
            <a:spLocks noGrp="1"/>
          </p:cNvSpPr>
          <p:nvPr>
            <p:ph type="title"/>
          </p:nvPr>
        </p:nvSpPr>
        <p:spPr>
          <a:xfrm>
            <a:off x="643467" y="516835"/>
            <a:ext cx="3448259" cy="1666501"/>
          </a:xfrm>
        </p:spPr>
        <p:txBody>
          <a:bodyPr>
            <a:normAutofit/>
          </a:bodyPr>
          <a:lstStyle/>
          <a:p>
            <a:r>
              <a:rPr lang="it-IT" sz="3100" dirty="0">
                <a:solidFill>
                  <a:srgbClr val="FFFFFF"/>
                </a:solidFill>
              </a:rPr>
              <a:t>In un Patio la raffinatezza  del gusto spagnolo, italiano, orientale.</a:t>
            </a:r>
          </a:p>
        </p:txBody>
      </p:sp>
      <p:cxnSp>
        <p:nvCxnSpPr>
          <p:cNvPr id="22" name="Straight Connector 1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33BB918-6D0F-49C3-9598-34E90316337D}"/>
              </a:ext>
            </a:extLst>
          </p:cNvPr>
          <p:cNvSpPr>
            <a:spLocks noGrp="1"/>
          </p:cNvSpPr>
          <p:nvPr>
            <p:ph idx="1"/>
          </p:nvPr>
        </p:nvSpPr>
        <p:spPr>
          <a:xfrm>
            <a:off x="643467" y="2546224"/>
            <a:ext cx="3448259" cy="3342747"/>
          </a:xfrm>
        </p:spPr>
        <p:txBody>
          <a:bodyPr>
            <a:normAutofit/>
          </a:bodyPr>
          <a:lstStyle/>
          <a:p>
            <a:r>
              <a:rPr lang="it-IT" sz="1800">
                <a:solidFill>
                  <a:srgbClr val="FFFFFF"/>
                </a:solidFill>
              </a:rPr>
              <a:t>Il lusso spagnolo si fa consapevole dell’antico fasto romano e della storia dell’arte fioretina, contaminato dall’araba follia per la decorazione infinita. Ne nasce una villa che unisce l’idea del giardino romano-rinascimentale, in cui l’acqua è illusione, e quello arabo, in cui l’acqua è rigenerazione</a:t>
            </a:r>
          </a:p>
        </p:txBody>
      </p:sp>
      <p:pic>
        <p:nvPicPr>
          <p:cNvPr id="5" name="Immagine 4" descr="Immagine che contiene edificio, esterni, pietra, sedendo&#10;&#10;Descrizione generata automaticamente">
            <a:extLst>
              <a:ext uri="{FF2B5EF4-FFF2-40B4-BE49-F238E27FC236}">
                <a16:creationId xmlns:a16="http://schemas.microsoft.com/office/drawing/2014/main" id="{D713EED9-EE9D-41F8-8A7B-3CC5CBEC624E}"/>
              </a:ext>
            </a:extLst>
          </p:cNvPr>
          <p:cNvPicPr>
            <a:picLocks noChangeAspect="1"/>
          </p:cNvPicPr>
          <p:nvPr/>
        </p:nvPicPr>
        <p:blipFill rotWithShape="1">
          <a:blip r:embed="rId2">
            <a:extLst>
              <a:ext uri="{28A0092B-C50C-407E-A947-70E740481C1C}">
                <a14:useLocalDpi xmlns:a14="http://schemas.microsoft.com/office/drawing/2010/main" val="0"/>
              </a:ext>
            </a:extLst>
          </a:blip>
          <a:srcRect t="19536" r="-1" b="19960"/>
          <a:stretch/>
        </p:blipFill>
        <p:spPr>
          <a:xfrm>
            <a:off x="4654296" y="10"/>
            <a:ext cx="7537703" cy="6857990"/>
          </a:xfrm>
          <a:prstGeom prst="rect">
            <a:avLst/>
          </a:prstGeom>
        </p:spPr>
      </p:pic>
    </p:spTree>
    <p:extLst>
      <p:ext uri="{BB962C8B-B14F-4D97-AF65-F5344CB8AC3E}">
        <p14:creationId xmlns:p14="http://schemas.microsoft.com/office/powerpoint/2010/main" val="178756569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BDBC2-ECCD-4910-B50E-F97E9C64A123}"/>
              </a:ext>
            </a:extLst>
          </p:cNvPr>
          <p:cNvSpPr>
            <a:spLocks noGrp="1"/>
          </p:cNvSpPr>
          <p:nvPr>
            <p:ph type="title"/>
          </p:nvPr>
        </p:nvSpPr>
        <p:spPr/>
        <p:txBody>
          <a:bodyPr/>
          <a:lstStyle/>
          <a:p>
            <a:r>
              <a:rPr lang="it-IT" dirty="0" err="1"/>
              <a:t>Preguntas</a:t>
            </a:r>
            <a:endParaRPr lang="it-IT" dirty="0"/>
          </a:p>
        </p:txBody>
      </p:sp>
      <p:sp>
        <p:nvSpPr>
          <p:cNvPr id="3" name="Segnaposto contenuto 2">
            <a:extLst>
              <a:ext uri="{FF2B5EF4-FFF2-40B4-BE49-F238E27FC236}">
                <a16:creationId xmlns:a16="http://schemas.microsoft.com/office/drawing/2014/main" id="{DCDC661C-05DF-407D-BB88-05F26F4CBCC3}"/>
              </a:ext>
            </a:extLst>
          </p:cNvPr>
          <p:cNvSpPr>
            <a:spLocks noGrp="1"/>
          </p:cNvSpPr>
          <p:nvPr>
            <p:ph idx="1"/>
          </p:nvPr>
        </p:nvSpPr>
        <p:spPr/>
        <p:txBody>
          <a:bodyPr>
            <a:normAutofit/>
          </a:bodyPr>
          <a:lstStyle/>
          <a:p>
            <a:pPr marL="0" indent="0">
              <a:buNone/>
            </a:pPr>
            <a:r>
              <a:rPr lang="es-ES" dirty="0">
                <a:solidFill>
                  <a:schemeClr val="accent1"/>
                </a:solidFill>
              </a:rPr>
              <a:t>1) ¿  Qué platito  podría tomar  de tapas ?............................................................................................</a:t>
            </a:r>
          </a:p>
          <a:p>
            <a:r>
              <a:rPr lang="es-ES" dirty="0">
                <a:solidFill>
                  <a:schemeClr val="accent1"/>
                </a:solidFill>
              </a:rPr>
              <a:t>2) ¿ Con qué maridar el manzanilla ? </a:t>
            </a:r>
            <a:r>
              <a:rPr lang="es-ES" dirty="0"/>
              <a:t> ……………………………………………………………………….</a:t>
            </a:r>
          </a:p>
          <a:p>
            <a:r>
              <a:rPr lang="es-ES" dirty="0">
                <a:solidFill>
                  <a:schemeClr val="accent1"/>
                </a:solidFill>
              </a:rPr>
              <a:t>3) ¿Con qué maridar un tinto de verano?....................................................................</a:t>
            </a:r>
          </a:p>
          <a:p>
            <a:r>
              <a:rPr lang="es-ES" dirty="0">
                <a:solidFill>
                  <a:schemeClr val="accent1"/>
                </a:solidFill>
              </a:rPr>
              <a:t>4) Escribe un texto en el que explicas una actividad  ENOGASTRONOMICA  en la que has participado:  [Entre 100 y 120 palabras].</a:t>
            </a:r>
          </a:p>
          <a:p>
            <a:endParaRPr lang="it-IT" dirty="0"/>
          </a:p>
        </p:txBody>
      </p:sp>
    </p:spTree>
    <p:extLst>
      <p:ext uri="{BB962C8B-B14F-4D97-AF65-F5344CB8AC3E}">
        <p14:creationId xmlns:p14="http://schemas.microsoft.com/office/powerpoint/2010/main" val="226082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55B8F-75A9-451F-B2ED-537EDC4CB417}"/>
              </a:ext>
            </a:extLst>
          </p:cNvPr>
          <p:cNvSpPr>
            <a:spLocks noGrp="1"/>
          </p:cNvSpPr>
          <p:nvPr>
            <p:ph type="title"/>
          </p:nvPr>
        </p:nvSpPr>
        <p:spPr/>
        <p:txBody>
          <a:bodyPr>
            <a:normAutofit/>
          </a:bodyPr>
          <a:lstStyle/>
          <a:p>
            <a:r>
              <a:rPr lang="es-ES" dirty="0"/>
              <a:t> </a:t>
            </a:r>
            <a:r>
              <a:rPr lang="es-ES" sz="3600" dirty="0"/>
              <a:t>Selecciona la respuesta correcta, según la información que aparece en el artículo.</a:t>
            </a:r>
            <a:endParaRPr lang="it-IT" sz="3600" dirty="0"/>
          </a:p>
        </p:txBody>
      </p:sp>
      <p:sp>
        <p:nvSpPr>
          <p:cNvPr id="3" name="Segnaposto contenuto 2">
            <a:extLst>
              <a:ext uri="{FF2B5EF4-FFF2-40B4-BE49-F238E27FC236}">
                <a16:creationId xmlns:a16="http://schemas.microsoft.com/office/drawing/2014/main" id="{084F2D88-32E7-4281-A261-54891EBC9403}"/>
              </a:ext>
            </a:extLst>
          </p:cNvPr>
          <p:cNvSpPr>
            <a:spLocks noGrp="1"/>
          </p:cNvSpPr>
          <p:nvPr>
            <p:ph idx="1"/>
          </p:nvPr>
        </p:nvSpPr>
        <p:spPr/>
        <p:txBody>
          <a:bodyPr>
            <a:normAutofit fontScale="62500" lnSpcReduction="20000"/>
          </a:bodyPr>
          <a:lstStyle/>
          <a:p>
            <a:br>
              <a:rPr lang="es-ES" dirty="0"/>
            </a:br>
            <a:r>
              <a:rPr lang="es-ES" dirty="0">
                <a:solidFill>
                  <a:schemeClr val="accent1"/>
                </a:solidFill>
              </a:rPr>
              <a:t>1. En Sevilla se encuentran…</a:t>
            </a:r>
            <a:br>
              <a:rPr lang="es-ES" dirty="0"/>
            </a:br>
            <a:r>
              <a:rPr lang="es-ES" dirty="0"/>
              <a:t>A tradición, arte e historia.</a:t>
            </a:r>
            <a:br>
              <a:rPr lang="es-ES" dirty="0"/>
            </a:br>
            <a:r>
              <a:rPr lang="es-ES" dirty="0"/>
              <a:t> B dos ríos y un importante folclore.</a:t>
            </a:r>
            <a:br>
              <a:rPr lang="es-ES" dirty="0"/>
            </a:br>
            <a:r>
              <a:rPr lang="es-ES" dirty="0"/>
              <a:t> C los lugares más famosos de España.</a:t>
            </a:r>
            <a:br>
              <a:rPr lang="es-ES" dirty="0"/>
            </a:br>
            <a:r>
              <a:rPr lang="es-ES" dirty="0">
                <a:solidFill>
                  <a:schemeClr val="accent1"/>
                </a:solidFill>
              </a:rPr>
              <a:t>2. En el casco antiguo de Sevilla hay</a:t>
            </a:r>
            <a:r>
              <a:rPr lang="es-ES" dirty="0"/>
              <a:t>…</a:t>
            </a:r>
            <a:br>
              <a:rPr lang="es-ES" dirty="0"/>
            </a:br>
            <a:r>
              <a:rPr lang="es-ES" dirty="0"/>
              <a:t>Atan solo casas blancas, típicas del Sur.</a:t>
            </a:r>
            <a:br>
              <a:rPr lang="es-ES" dirty="0"/>
            </a:br>
            <a:r>
              <a:rPr lang="es-ES" dirty="0"/>
              <a:t>B centros económicos y de negocios.</a:t>
            </a:r>
            <a:br>
              <a:rPr lang="es-ES" dirty="0"/>
            </a:br>
            <a:r>
              <a:rPr lang="es-ES" dirty="0"/>
              <a:t>C  edificios de estilos diferentes.</a:t>
            </a:r>
            <a:br>
              <a:rPr lang="es-ES" dirty="0"/>
            </a:br>
            <a:r>
              <a:rPr lang="es-ES" dirty="0">
                <a:solidFill>
                  <a:schemeClr val="accent1"/>
                </a:solidFill>
              </a:rPr>
              <a:t>3.El barrio de Santa Cruz está situado…</a:t>
            </a:r>
            <a:br>
              <a:rPr lang="es-ES" dirty="0"/>
            </a:br>
            <a:r>
              <a:rPr lang="es-ES" dirty="0"/>
              <a:t>A en el centro </a:t>
            </a:r>
            <a:r>
              <a:rPr lang="es-ES"/>
              <a:t>de la ciudad.</a:t>
            </a:r>
            <a:br>
              <a:rPr lang="es-ES" dirty="0"/>
            </a:br>
            <a:r>
              <a:rPr lang="es-ES" dirty="0"/>
              <a:t>B al lado del río Guadalquivir.</a:t>
            </a:r>
            <a:br>
              <a:rPr lang="es-ES" dirty="0"/>
            </a:br>
            <a:r>
              <a:rPr lang="es-ES" dirty="0"/>
              <a:t>C en otro rincón de Andalucía.</a:t>
            </a:r>
            <a:br>
              <a:rPr lang="es-ES" dirty="0">
                <a:solidFill>
                  <a:schemeClr val="accent1"/>
                </a:solidFill>
              </a:rPr>
            </a:br>
            <a:r>
              <a:rPr lang="es-ES" dirty="0">
                <a:solidFill>
                  <a:schemeClr val="accent1"/>
                </a:solidFill>
              </a:rPr>
              <a:t>4. La catedral de Sevilla…</a:t>
            </a:r>
            <a:br>
              <a:rPr lang="es-ES" dirty="0">
                <a:solidFill>
                  <a:schemeClr val="accent1"/>
                </a:solidFill>
              </a:rPr>
            </a:br>
            <a:r>
              <a:rPr lang="es-ES" dirty="0"/>
              <a:t>A fue por un tiempo centro de negocios.</a:t>
            </a:r>
            <a:br>
              <a:rPr lang="es-ES" dirty="0"/>
            </a:br>
            <a:r>
              <a:rPr lang="es-ES" dirty="0"/>
              <a:t>B está dedicada a quienes siguieron su construcción.</a:t>
            </a:r>
            <a:br>
              <a:rPr lang="es-ES" dirty="0"/>
            </a:br>
            <a:r>
              <a:rPr lang="es-ES" dirty="0"/>
              <a:t>C es un símbolo de la importancia de la ciudad.</a:t>
            </a:r>
            <a:br>
              <a:rPr lang="es-ES" dirty="0"/>
            </a:br>
            <a:endParaRPr lang="it-IT" dirty="0"/>
          </a:p>
        </p:txBody>
      </p:sp>
    </p:spTree>
    <p:extLst>
      <p:ext uri="{BB962C8B-B14F-4D97-AF65-F5344CB8AC3E}">
        <p14:creationId xmlns:p14="http://schemas.microsoft.com/office/powerpoint/2010/main" val="346628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C0D9B6-E26B-49CE-9263-9D145BBB8F48}"/>
              </a:ext>
            </a:extLst>
          </p:cNvPr>
          <p:cNvSpPr>
            <a:spLocks noGrp="1"/>
          </p:cNvSpPr>
          <p:nvPr>
            <p:ph type="title"/>
          </p:nvPr>
        </p:nvSpPr>
        <p:spPr>
          <a:xfrm>
            <a:off x="1097280" y="286603"/>
            <a:ext cx="10058400" cy="1450757"/>
          </a:xfrm>
        </p:spPr>
        <p:txBody>
          <a:bodyPr>
            <a:normAutofit/>
          </a:bodyPr>
          <a:lstStyle/>
          <a:p>
            <a:r>
              <a:rPr lang="it-IT" dirty="0"/>
              <a:t>La Mezquita se </a:t>
            </a:r>
            <a:r>
              <a:rPr lang="it-IT" dirty="0" err="1"/>
              <a:t>convierte</a:t>
            </a:r>
            <a:r>
              <a:rPr lang="it-IT" dirty="0"/>
              <a:t> en </a:t>
            </a:r>
            <a:r>
              <a:rPr lang="it-IT" dirty="0" err="1"/>
              <a:t>Catedral</a:t>
            </a:r>
            <a:endParaRPr lang="it-IT" dirty="0"/>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Segnaposto contenuto 2">
            <a:extLst>
              <a:ext uri="{FF2B5EF4-FFF2-40B4-BE49-F238E27FC236}">
                <a16:creationId xmlns:a16="http://schemas.microsoft.com/office/drawing/2014/main" id="{91C3743E-70FE-4258-8346-16EC94896DDD}"/>
              </a:ext>
            </a:extLst>
          </p:cNvPr>
          <p:cNvGraphicFramePr>
            <a:graphicFrameLocks noGrp="1"/>
          </p:cNvGraphicFramePr>
          <p:nvPr>
            <p:ph idx="1"/>
            <p:extLst>
              <p:ext uri="{D42A27DB-BD31-4B8C-83A1-F6EECF244321}">
                <p14:modId xmlns:p14="http://schemas.microsoft.com/office/powerpoint/2010/main" val="13944885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15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7">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D48A5E68-3D6A-49B5-BDD9-99AED731FFED}"/>
              </a:ext>
            </a:extLst>
          </p:cNvPr>
          <p:cNvSpPr>
            <a:spLocks noGrp="1"/>
          </p:cNvSpPr>
          <p:nvPr>
            <p:ph type="title"/>
          </p:nvPr>
        </p:nvSpPr>
        <p:spPr>
          <a:xfrm>
            <a:off x="643467" y="516835"/>
            <a:ext cx="3448259" cy="1666501"/>
          </a:xfrm>
        </p:spPr>
        <p:txBody>
          <a:bodyPr>
            <a:normAutofit/>
          </a:bodyPr>
          <a:lstStyle/>
          <a:p>
            <a:r>
              <a:rPr lang="it-IT" sz="4000">
                <a:solidFill>
                  <a:srgbClr val="FFFFFF"/>
                </a:solidFill>
              </a:rPr>
              <a:t>El claustro</a:t>
            </a:r>
            <a:endParaRPr lang="it-IT" sz="4000" dirty="0">
              <a:solidFill>
                <a:srgbClr val="FFFFFF"/>
              </a:solidFill>
            </a:endParaRPr>
          </a:p>
        </p:txBody>
      </p:sp>
      <p:cxnSp>
        <p:nvCxnSpPr>
          <p:cNvPr id="37" name="Straight Connector 29">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1BF9EB3-E9D4-437B-A787-6BDBD233074F}"/>
              </a:ext>
            </a:extLst>
          </p:cNvPr>
          <p:cNvSpPr>
            <a:spLocks noGrp="1"/>
          </p:cNvSpPr>
          <p:nvPr>
            <p:ph idx="1"/>
          </p:nvPr>
        </p:nvSpPr>
        <p:spPr>
          <a:xfrm>
            <a:off x="643467" y="2546224"/>
            <a:ext cx="3448259" cy="3342747"/>
          </a:xfrm>
        </p:spPr>
        <p:txBody>
          <a:bodyPr>
            <a:normAutofit/>
          </a:bodyPr>
          <a:lstStyle/>
          <a:p>
            <a:endParaRPr lang="es-ES" sz="1800" dirty="0">
              <a:solidFill>
                <a:srgbClr val="FFFFFF"/>
              </a:solidFill>
            </a:endParaRPr>
          </a:p>
          <a:p>
            <a:r>
              <a:rPr lang="es-ES" sz="1800" dirty="0">
                <a:solidFill>
                  <a:srgbClr val="FFFFFF"/>
                </a:solidFill>
              </a:rPr>
              <a:t>Además de la Giralda, el Patio de los Naranjos es herencia directa de su etapa como mezquita.</a:t>
            </a:r>
            <a:endParaRPr lang="it-IT" sz="1800" dirty="0">
              <a:solidFill>
                <a:srgbClr val="FFFFFF"/>
              </a:solidFill>
            </a:endParaRPr>
          </a:p>
        </p:txBody>
      </p:sp>
      <p:pic>
        <p:nvPicPr>
          <p:cNvPr id="5" name="Immagine 4" descr="Immagine che contiene edificio, pietra, largo, città&#10;&#10;Descrizione generata automaticamente">
            <a:extLst>
              <a:ext uri="{FF2B5EF4-FFF2-40B4-BE49-F238E27FC236}">
                <a16:creationId xmlns:a16="http://schemas.microsoft.com/office/drawing/2014/main" id="{978FCA8A-7B5D-4633-88B5-C3BC5815DB48}"/>
              </a:ext>
            </a:extLst>
          </p:cNvPr>
          <p:cNvPicPr>
            <a:picLocks noChangeAspect="1"/>
          </p:cNvPicPr>
          <p:nvPr/>
        </p:nvPicPr>
        <p:blipFill rotWithShape="1">
          <a:blip r:embed="rId2">
            <a:extLst>
              <a:ext uri="{28A0092B-C50C-407E-A947-70E740481C1C}">
                <a14:useLocalDpi xmlns:a14="http://schemas.microsoft.com/office/drawing/2010/main" val="0"/>
              </a:ext>
            </a:extLst>
          </a:blip>
          <a:srcRect l="13718" r="3848"/>
          <a:stretch/>
        </p:blipFill>
        <p:spPr>
          <a:xfrm>
            <a:off x="4654296" y="10"/>
            <a:ext cx="7537703" cy="6857990"/>
          </a:xfrm>
          <a:prstGeom prst="rect">
            <a:avLst/>
          </a:prstGeom>
        </p:spPr>
      </p:pic>
    </p:spTree>
    <p:extLst>
      <p:ext uri="{BB962C8B-B14F-4D97-AF65-F5344CB8AC3E}">
        <p14:creationId xmlns:p14="http://schemas.microsoft.com/office/powerpoint/2010/main" val="8308187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ABA4FC-1154-4FA4-8FB3-3905AABA9FED}"/>
              </a:ext>
            </a:extLst>
          </p:cNvPr>
          <p:cNvSpPr>
            <a:spLocks noGrp="1"/>
          </p:cNvSpPr>
          <p:nvPr>
            <p:ph type="title"/>
          </p:nvPr>
        </p:nvSpPr>
        <p:spPr>
          <a:xfrm>
            <a:off x="5172074" y="286603"/>
            <a:ext cx="5983605" cy="1450757"/>
          </a:xfrm>
        </p:spPr>
        <p:txBody>
          <a:bodyPr>
            <a:normAutofit/>
          </a:bodyPr>
          <a:lstStyle/>
          <a:p>
            <a:r>
              <a:rPr lang="it-IT"/>
              <a:t>La Giralda</a:t>
            </a:r>
          </a:p>
        </p:txBody>
      </p:sp>
      <p:pic>
        <p:nvPicPr>
          <p:cNvPr id="4" name="Immagine 3" descr="Immagine che contiene esterni, acqua, edificio, torre&#10;&#10;Descrizione generata automaticamente">
            <a:extLst>
              <a:ext uri="{FF2B5EF4-FFF2-40B4-BE49-F238E27FC236}">
                <a16:creationId xmlns:a16="http://schemas.microsoft.com/office/drawing/2014/main" id="{8A7AA804-CC51-43C2-BC22-20AF6AE2A42C}"/>
              </a:ext>
            </a:extLst>
          </p:cNvPr>
          <p:cNvPicPr>
            <a:picLocks noChangeAspect="1"/>
          </p:cNvPicPr>
          <p:nvPr/>
        </p:nvPicPr>
        <p:blipFill rotWithShape="1">
          <a:blip r:embed="rId2"/>
          <a:srcRect l="21584" r="11127"/>
          <a:stretch/>
        </p:blipFill>
        <p:spPr>
          <a:xfrm>
            <a:off x="20" y="10"/>
            <a:ext cx="4580077" cy="6857990"/>
          </a:xfrm>
          <a:prstGeom prst="rect">
            <a:avLst/>
          </a:prstGeom>
        </p:spPr>
      </p:pic>
      <p:cxnSp>
        <p:nvCxnSpPr>
          <p:cNvPr id="54" name="Straight Connector 5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292E52D-8819-468E-A6F6-43C623CB82AB}"/>
              </a:ext>
            </a:extLst>
          </p:cNvPr>
          <p:cNvSpPr>
            <a:spLocks noGrp="1"/>
          </p:cNvSpPr>
          <p:nvPr>
            <p:ph idx="1"/>
          </p:nvPr>
        </p:nvSpPr>
        <p:spPr>
          <a:xfrm>
            <a:off x="5172074" y="2108201"/>
            <a:ext cx="5983606" cy="3760891"/>
          </a:xfrm>
        </p:spPr>
        <p:txBody>
          <a:bodyPr>
            <a:normAutofit/>
          </a:bodyPr>
          <a:lstStyle/>
          <a:p>
            <a:r>
              <a:rPr lang="es-ES" sz="2100"/>
              <a:t>La Giralda de Sevilla es una torre de unas dimensiones sin comparación para una construcción de su época (desde el siglo XII hasta el XVI). De hecho, fue durante mucho tiempo la edificación más alta del mundo (101 metros contando el Giraldillo, la preciosa veleta que la corona y uno de los símbolos de la ciudad). La Giralda es una perfecta simbiosis de diferentes estilos arquitectónicos, de diferentes civilizaciones, una torre que comienza siendo alminar y termina siendo campanario</a:t>
            </a:r>
          </a:p>
          <a:p>
            <a:endParaRPr lang="it-IT" sz="2100"/>
          </a:p>
        </p:txBody>
      </p:sp>
    </p:spTree>
    <p:extLst>
      <p:ext uri="{BB962C8B-B14F-4D97-AF65-F5344CB8AC3E}">
        <p14:creationId xmlns:p14="http://schemas.microsoft.com/office/powerpoint/2010/main" val="278199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43665" y="0"/>
            <a:ext cx="465455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58A8824B-6A48-4749-A621-565AA1A9DD02}"/>
              </a:ext>
            </a:extLst>
          </p:cNvPr>
          <p:cNvSpPr>
            <a:spLocks noGrp="1"/>
          </p:cNvSpPr>
          <p:nvPr>
            <p:ph type="title"/>
          </p:nvPr>
        </p:nvSpPr>
        <p:spPr>
          <a:xfrm>
            <a:off x="8096885" y="640080"/>
            <a:ext cx="3659246" cy="2886145"/>
          </a:xfrm>
        </p:spPr>
        <p:txBody>
          <a:bodyPr vert="horz" lIns="91440" tIns="45720" rIns="91440" bIns="45720" rtlCol="0" anchor="b">
            <a:normAutofit/>
          </a:bodyPr>
          <a:lstStyle/>
          <a:p>
            <a:pPr>
              <a:lnSpc>
                <a:spcPct val="90000"/>
              </a:lnSpc>
            </a:pPr>
            <a:r>
              <a:rPr lang="en-US" sz="4400">
                <a:solidFill>
                  <a:srgbClr val="FFFFFF"/>
                </a:solidFill>
              </a:rPr>
              <a:t>La plaza de España </a:t>
            </a:r>
          </a:p>
        </p:txBody>
      </p:sp>
      <p:cxnSp>
        <p:nvCxnSpPr>
          <p:cNvPr id="79" name="Straight Connector 78">
            <a:extLst>
              <a:ext uri="{FF2B5EF4-FFF2-40B4-BE49-F238E27FC236}">
                <a16:creationId xmlns:a16="http://schemas.microsoft.com/office/drawing/2014/main" id="{43F94007-F0C4-467F-8ED4-3E4844BFDA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2"/>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Segnaposto contenuto 5">
            <a:extLst>
              <a:ext uri="{FF2B5EF4-FFF2-40B4-BE49-F238E27FC236}">
                <a16:creationId xmlns:a16="http://schemas.microsoft.com/office/drawing/2014/main" id="{F936E004-CCCB-4926-BC50-442C63CEAD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287" y="2237371"/>
            <a:ext cx="5238750" cy="2133600"/>
          </a:xfrm>
        </p:spPr>
      </p:pic>
    </p:spTree>
    <p:extLst>
      <p:ext uri="{BB962C8B-B14F-4D97-AF65-F5344CB8AC3E}">
        <p14:creationId xmlns:p14="http://schemas.microsoft.com/office/powerpoint/2010/main" val="7000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D4779A53-66AC-4D99-907B-066D75584EA2}"/>
              </a:ext>
            </a:extLst>
          </p:cNvPr>
          <p:cNvSpPr>
            <a:spLocks noGrp="1"/>
          </p:cNvSpPr>
          <p:nvPr>
            <p:ph type="title"/>
          </p:nvPr>
        </p:nvSpPr>
        <p:spPr>
          <a:xfrm>
            <a:off x="643467" y="516835"/>
            <a:ext cx="3448259" cy="1666501"/>
          </a:xfrm>
        </p:spPr>
        <p:txBody>
          <a:bodyPr>
            <a:normAutofit/>
          </a:bodyPr>
          <a:lstStyle/>
          <a:p>
            <a:endParaRPr lang="it-IT" sz="4000">
              <a:solidFill>
                <a:srgbClr val="FFFFFF"/>
              </a:solidFill>
            </a:endParaRPr>
          </a:p>
        </p:txBody>
      </p:sp>
      <p:cxnSp>
        <p:nvCxnSpPr>
          <p:cNvPr id="19" name="Straight Connector 1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4C8974A3-87D0-41FA-A322-1BE8CFF8D56E}"/>
              </a:ext>
            </a:extLst>
          </p:cNvPr>
          <p:cNvSpPr>
            <a:spLocks noGrp="1"/>
          </p:cNvSpPr>
          <p:nvPr>
            <p:ph idx="1"/>
          </p:nvPr>
        </p:nvSpPr>
        <p:spPr>
          <a:xfrm>
            <a:off x="643467" y="2546224"/>
            <a:ext cx="3448259" cy="3342747"/>
          </a:xfrm>
        </p:spPr>
        <p:txBody>
          <a:bodyPr>
            <a:normAutofit/>
          </a:bodyPr>
          <a:lstStyle/>
          <a:p>
            <a:pPr>
              <a:lnSpc>
                <a:spcPct val="100000"/>
              </a:lnSpc>
            </a:pPr>
            <a:r>
              <a:rPr lang="es-ES" sz="1400">
                <a:solidFill>
                  <a:srgbClr val="FFFFFF"/>
                </a:solidFill>
              </a:rPr>
              <a:t>Esta plaza fue diseñada por el gran arquitecto sevillano Aníbal González como espacio emblemático de la Exposición Iberoamericana de 1929. El resultado fue una plaza-palacio única en el mundo. Sus proporciones son fastuosas; cuenta con una superficie total de 50.000 metros cuadrados, convirtiéndose sin duda en la plaza más imponente de España.</a:t>
            </a:r>
            <a:br>
              <a:rPr lang="es-ES" sz="1400">
                <a:solidFill>
                  <a:srgbClr val="FFFFFF"/>
                </a:solidFill>
              </a:rPr>
            </a:br>
            <a:br>
              <a:rPr lang="es-ES" sz="1400">
                <a:solidFill>
                  <a:srgbClr val="FFFFFF"/>
                </a:solidFill>
              </a:rPr>
            </a:br>
            <a:r>
              <a:rPr lang="es-ES" sz="1400">
                <a:solidFill>
                  <a:srgbClr val="FFFFFF"/>
                </a:solidFill>
              </a:rPr>
              <a:t>A lo largo de todo el perímetro de la plaza se extiende un canal de 515 metros de longitud, que puedes recorrer a bordo de una barca. Sin duda, una romántica experiencia</a:t>
            </a:r>
            <a:endParaRPr lang="it-IT" sz="1400">
              <a:solidFill>
                <a:srgbClr val="FFFFFF"/>
              </a:solidFill>
            </a:endParaRPr>
          </a:p>
        </p:txBody>
      </p:sp>
      <p:pic>
        <p:nvPicPr>
          <p:cNvPr id="5" name="Immagine 4" descr="Immagine che contiene edificio, acqua, esterni, barca&#10;&#10;Descrizione generata automaticamente">
            <a:extLst>
              <a:ext uri="{FF2B5EF4-FFF2-40B4-BE49-F238E27FC236}">
                <a16:creationId xmlns:a16="http://schemas.microsoft.com/office/drawing/2014/main" id="{FB36F301-C8A9-4687-9811-FB1B04F59CEE}"/>
              </a:ext>
            </a:extLst>
          </p:cNvPr>
          <p:cNvPicPr>
            <a:picLocks noChangeAspect="1"/>
          </p:cNvPicPr>
          <p:nvPr/>
        </p:nvPicPr>
        <p:blipFill rotWithShape="1">
          <a:blip r:embed="rId2">
            <a:extLst>
              <a:ext uri="{28A0092B-C50C-407E-A947-70E740481C1C}">
                <a14:useLocalDpi xmlns:a14="http://schemas.microsoft.com/office/drawing/2010/main" val="0"/>
              </a:ext>
            </a:extLst>
          </a:blip>
          <a:srcRect l="14257" r="15400"/>
          <a:stretch/>
        </p:blipFill>
        <p:spPr>
          <a:xfrm>
            <a:off x="4654296" y="10"/>
            <a:ext cx="7537703" cy="6857990"/>
          </a:xfrm>
          <a:prstGeom prst="rect">
            <a:avLst/>
          </a:prstGeom>
        </p:spPr>
      </p:pic>
    </p:spTree>
    <p:extLst>
      <p:ext uri="{BB962C8B-B14F-4D97-AF65-F5344CB8AC3E}">
        <p14:creationId xmlns:p14="http://schemas.microsoft.com/office/powerpoint/2010/main" val="21752540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DB873D-77E0-4F9B-A149-1A3951E966E0}"/>
              </a:ext>
            </a:extLst>
          </p:cNvPr>
          <p:cNvSpPr>
            <a:spLocks noGrp="1"/>
          </p:cNvSpPr>
          <p:nvPr>
            <p:ph type="title"/>
          </p:nvPr>
        </p:nvSpPr>
        <p:spPr>
          <a:xfrm>
            <a:off x="8141110" y="639098"/>
            <a:ext cx="3401961" cy="3494790"/>
          </a:xfrm>
        </p:spPr>
        <p:txBody>
          <a:bodyPr vert="horz" lIns="91440" tIns="45720" rIns="91440" bIns="45720" rtlCol="0" anchor="b">
            <a:normAutofit/>
          </a:bodyPr>
          <a:lstStyle/>
          <a:p>
            <a:pPr>
              <a:lnSpc>
                <a:spcPct val="90000"/>
              </a:lnSpc>
            </a:pPr>
            <a:r>
              <a:rPr lang="en-US" dirty="0" err="1">
                <a:solidFill>
                  <a:schemeClr val="tx1">
                    <a:lumMod val="85000"/>
                    <a:lumOff val="15000"/>
                  </a:schemeClr>
                </a:solidFill>
              </a:rPr>
              <a:t>Bancos</a:t>
            </a:r>
            <a:r>
              <a:rPr lang="en-US" dirty="0">
                <a:solidFill>
                  <a:schemeClr val="tx1">
                    <a:lumMod val="85000"/>
                    <a:lumOff val="15000"/>
                  </a:schemeClr>
                </a:solidFill>
              </a:rPr>
              <a:t> de azulejos </a:t>
            </a:r>
            <a:r>
              <a:rPr lang="en-US" dirty="0" err="1">
                <a:solidFill>
                  <a:schemeClr val="tx1">
                    <a:lumMod val="85000"/>
                    <a:lumOff val="15000"/>
                  </a:schemeClr>
                </a:solidFill>
              </a:rPr>
              <a:t>en</a:t>
            </a:r>
            <a:r>
              <a:rPr lang="en-US" dirty="0">
                <a:solidFill>
                  <a:schemeClr val="tx1">
                    <a:lumMod val="85000"/>
                    <a:lumOff val="15000"/>
                  </a:schemeClr>
                </a:solidFill>
              </a:rPr>
              <a:t> la plaza</a:t>
            </a:r>
          </a:p>
        </p:txBody>
      </p:sp>
      <p:pic>
        <p:nvPicPr>
          <p:cNvPr id="5" name="Segnaposto contenuto 4" descr="Immagine che contiene interni, tavolo, decorato, edificio&#10;&#10;Descrizione generata automaticamente">
            <a:extLst>
              <a:ext uri="{FF2B5EF4-FFF2-40B4-BE49-F238E27FC236}">
                <a16:creationId xmlns:a16="http://schemas.microsoft.com/office/drawing/2014/main" id="{FC0C4561-B619-4A62-A90B-F7C064450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231738"/>
            <a:ext cx="6912217" cy="3870841"/>
          </a:xfrm>
          <a:prstGeom prst="rect">
            <a:avLst/>
          </a:prstGeom>
        </p:spPr>
      </p:pic>
      <p:cxnSp>
        <p:nvCxnSpPr>
          <p:cNvPr id="16" name="Straight Connector 15">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183177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12</TotalTime>
  <Words>1849</Words>
  <Application>Microsoft Office PowerPoint</Application>
  <PresentationFormat>Widescreen</PresentationFormat>
  <Paragraphs>76</Paragraphs>
  <Slides>32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32</vt:i4>
      </vt:variant>
    </vt:vector>
  </HeadingPairs>
  <TitlesOfParts>
    <vt:vector size="35" baseType="lpstr">
      <vt:lpstr>Calibri</vt:lpstr>
      <vt:lpstr>Tw Cen MT</vt:lpstr>
      <vt:lpstr>RetrospectVTI</vt:lpstr>
      <vt:lpstr>Sevilla</vt:lpstr>
      <vt:lpstr>Catedral de Sevilla</vt:lpstr>
      <vt:lpstr>La Catedral</vt:lpstr>
      <vt:lpstr>La Mezquita se convierte en Catedral</vt:lpstr>
      <vt:lpstr>El claustro</vt:lpstr>
      <vt:lpstr>La Giralda</vt:lpstr>
      <vt:lpstr>La plaza de España </vt:lpstr>
      <vt:lpstr>Presentazione standard di PowerPoint</vt:lpstr>
      <vt:lpstr>Bancos de azulejos en la plaza</vt:lpstr>
      <vt:lpstr>Barrio de Santa Cruz</vt:lpstr>
      <vt:lpstr>El Real  Alcazar</vt:lpstr>
      <vt:lpstr>Real Alcazar de Sevilla</vt:lpstr>
      <vt:lpstr>Periodo islamico</vt:lpstr>
      <vt:lpstr>PERIODO  CRISTIANO</vt:lpstr>
      <vt:lpstr>La Casa de Pilato</vt:lpstr>
      <vt:lpstr>Presentazione standard di PowerPoint</vt:lpstr>
      <vt:lpstr>El interior </vt:lpstr>
      <vt:lpstr>Casa de Pilato</vt:lpstr>
      <vt:lpstr>Hotel Alfonso XIII</vt:lpstr>
      <vt:lpstr>Hotel Alfonso XIII</vt:lpstr>
      <vt:lpstr>https://www.marriott.it/hotels/tt</vt:lpstr>
      <vt:lpstr>La gastronomía de Sevilla:</vt:lpstr>
      <vt:lpstr>Pringá</vt:lpstr>
      <vt:lpstr>Pavía</vt:lpstr>
      <vt:lpstr>Adobo, marinatura</vt:lpstr>
      <vt:lpstr>Las bebidas </vt:lpstr>
      <vt:lpstr>Manzanilla </vt:lpstr>
      <vt:lpstr>Velo de flor</vt:lpstr>
      <vt:lpstr>Maridaje, manzanilla </vt:lpstr>
      <vt:lpstr>In un Patio la raffinatezza  del gusto spagnolo, italiano, orientale.</vt:lpstr>
      <vt:lpstr>Preguntas</vt:lpstr>
      <vt:lpstr> Selecciona la respuesta correcta, según la información que aparece en el artículo.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Sevilla</dc:title>
  <dc:creator>paola</dc:creator>
  <cp:lastModifiedBy>paola</cp:lastModifiedBy>
  <cp:revision>2</cp:revision>
  <dcterms:created xsi:type="dcterms:W3CDTF">2020-05-18T16:09:59Z</dcterms:created>
  <dcterms:modified xsi:type="dcterms:W3CDTF">2020-05-18T16:22:38Z</dcterms:modified>
</cp:coreProperties>
</file>