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0" r:id="rId2"/>
  </p:sldMasterIdLst>
  <p:notesMasterIdLst>
    <p:notesMasterId r:id="rId24"/>
  </p:notesMasterIdLst>
  <p:sldIdLst>
    <p:sldId id="258" r:id="rId3"/>
    <p:sldId id="276" r:id="rId4"/>
    <p:sldId id="277" r:id="rId5"/>
    <p:sldId id="278" r:id="rId6"/>
    <p:sldId id="279" r:id="rId7"/>
    <p:sldId id="280" r:id="rId8"/>
    <p:sldId id="281" r:id="rId9"/>
    <p:sldId id="282" r:id="rId10"/>
    <p:sldId id="283" r:id="rId11"/>
    <p:sldId id="285" r:id="rId12"/>
    <p:sldId id="294" r:id="rId13"/>
    <p:sldId id="286" r:id="rId14"/>
    <p:sldId id="287" r:id="rId15"/>
    <p:sldId id="284" r:id="rId16"/>
    <p:sldId id="288" r:id="rId17"/>
    <p:sldId id="289" r:id="rId18"/>
    <p:sldId id="292" r:id="rId19"/>
    <p:sldId id="290" r:id="rId20"/>
    <p:sldId id="293" r:id="rId21"/>
    <p:sldId id="291" r:id="rId22"/>
    <p:sldId id="295" r:id="rId23"/>
  </p:sldIdLst>
  <p:sldSz cx="12192000" cy="6858000"/>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0FF6B81B-8EFD-424E-8AF2-48266D41262D}">
          <p14:sldIdLst>
            <p14:sldId id="258"/>
            <p14:sldId id="276"/>
            <p14:sldId id="277"/>
            <p14:sldId id="278"/>
            <p14:sldId id="279"/>
            <p14:sldId id="280"/>
            <p14:sldId id="281"/>
            <p14:sldId id="282"/>
            <p14:sldId id="283"/>
            <p14:sldId id="285"/>
            <p14:sldId id="294"/>
            <p14:sldId id="286"/>
            <p14:sldId id="287"/>
            <p14:sldId id="284"/>
            <p14:sldId id="288"/>
            <p14:sldId id="289"/>
            <p14:sldId id="292"/>
            <p14:sldId id="290"/>
            <p14:sldId id="293"/>
            <p14:sldId id="291"/>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Zorzolo" initials="BZ" lastIdx="1" clrIdx="0">
    <p:extLst>
      <p:ext uri="{19B8F6BF-5375-455C-9EA6-DF929625EA0E}">
        <p15:presenceInfo xmlns:p15="http://schemas.microsoft.com/office/powerpoint/2012/main" userId="3f1c52ac83696b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766F54"/>
    <a:srgbClr val="FF6F00"/>
    <a:srgbClr val="99CA66"/>
    <a:srgbClr val="0000FF"/>
    <a:srgbClr val="781AA0"/>
    <a:srgbClr val="24D44B"/>
    <a:srgbClr val="EA8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5" autoAdjust="0"/>
    <p:restoredTop sz="86425" autoAdjust="0"/>
  </p:normalViewPr>
  <p:slideViewPr>
    <p:cSldViewPr snapToGrid="0" showGuides="1">
      <p:cViewPr varScale="1">
        <p:scale>
          <a:sx n="74" d="100"/>
          <a:sy n="74" d="100"/>
        </p:scale>
        <p:origin x="442" y="67"/>
      </p:cViewPr>
      <p:guideLst>
        <p:guide orient="horz" pos="2160"/>
        <p:guide pos="3840"/>
      </p:guideLst>
    </p:cSldViewPr>
  </p:slideViewPr>
  <p:outlineViewPr>
    <p:cViewPr>
      <p:scale>
        <a:sx n="33" d="100"/>
        <a:sy n="33" d="100"/>
      </p:scale>
      <p:origin x="0" y="-39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it-IT"/>
          </a:p>
        </p:txBody>
      </p:sp>
      <p:sp>
        <p:nvSpPr>
          <p:cNvPr id="3" name="Segnaposto data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E43F4BFF-3BFC-446F-A373-465B14629E2A}" type="datetimeFigureOut">
              <a:rPr lang="it-IT" smtClean="0"/>
              <a:t>23/06/2021</a:t>
            </a:fld>
            <a:endParaRPr lang="it-IT"/>
          </a:p>
        </p:txBody>
      </p:sp>
      <p:sp>
        <p:nvSpPr>
          <p:cNvPr id="4" name="Segnaposto immagine diapositiva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it-IT"/>
          </a:p>
        </p:txBody>
      </p:sp>
      <p:sp>
        <p:nvSpPr>
          <p:cNvPr id="5" name="Segnaposto note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it-IT"/>
          </a:p>
        </p:txBody>
      </p:sp>
      <p:sp>
        <p:nvSpPr>
          <p:cNvPr id="7" name="Segnaposto numero diapositiva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FE6650EE-9239-4803-9A76-8FFA1CC336DC}" type="slidenum">
              <a:rPr lang="it-IT" smtClean="0"/>
              <a:t>‹N›</a:t>
            </a:fld>
            <a:endParaRPr lang="it-IT"/>
          </a:p>
        </p:txBody>
      </p:sp>
    </p:spTree>
    <p:extLst>
      <p:ext uri="{BB962C8B-B14F-4D97-AF65-F5344CB8AC3E}">
        <p14:creationId xmlns:p14="http://schemas.microsoft.com/office/powerpoint/2010/main" val="111412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a:t>
            </a:fld>
            <a:endParaRPr lang="it-IT"/>
          </a:p>
        </p:txBody>
      </p:sp>
    </p:spTree>
    <p:extLst>
      <p:ext uri="{BB962C8B-B14F-4D97-AF65-F5344CB8AC3E}">
        <p14:creationId xmlns:p14="http://schemas.microsoft.com/office/powerpoint/2010/main" val="2313536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10</a:t>
            </a:fld>
            <a:endParaRPr lang="it-IT"/>
          </a:p>
        </p:txBody>
      </p:sp>
    </p:spTree>
    <p:extLst>
      <p:ext uri="{BB962C8B-B14F-4D97-AF65-F5344CB8AC3E}">
        <p14:creationId xmlns:p14="http://schemas.microsoft.com/office/powerpoint/2010/main" val="182671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11</a:t>
            </a:fld>
            <a:endParaRPr lang="it-IT"/>
          </a:p>
        </p:txBody>
      </p:sp>
    </p:spTree>
    <p:extLst>
      <p:ext uri="{BB962C8B-B14F-4D97-AF65-F5344CB8AC3E}">
        <p14:creationId xmlns:p14="http://schemas.microsoft.com/office/powerpoint/2010/main" val="184257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12</a:t>
            </a:fld>
            <a:endParaRPr lang="it-IT"/>
          </a:p>
        </p:txBody>
      </p:sp>
    </p:spTree>
    <p:extLst>
      <p:ext uri="{BB962C8B-B14F-4D97-AF65-F5344CB8AC3E}">
        <p14:creationId xmlns:p14="http://schemas.microsoft.com/office/powerpoint/2010/main" val="422681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13</a:t>
            </a:fld>
            <a:endParaRPr lang="it-IT"/>
          </a:p>
        </p:txBody>
      </p:sp>
    </p:spTree>
    <p:extLst>
      <p:ext uri="{BB962C8B-B14F-4D97-AF65-F5344CB8AC3E}">
        <p14:creationId xmlns:p14="http://schemas.microsoft.com/office/powerpoint/2010/main" val="260375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14</a:t>
            </a:fld>
            <a:endParaRPr lang="it-IT"/>
          </a:p>
        </p:txBody>
      </p:sp>
    </p:spTree>
    <p:extLst>
      <p:ext uri="{BB962C8B-B14F-4D97-AF65-F5344CB8AC3E}">
        <p14:creationId xmlns:p14="http://schemas.microsoft.com/office/powerpoint/2010/main" val="361013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15</a:t>
            </a:fld>
            <a:endParaRPr lang="it-IT"/>
          </a:p>
        </p:txBody>
      </p:sp>
    </p:spTree>
    <p:extLst>
      <p:ext uri="{BB962C8B-B14F-4D97-AF65-F5344CB8AC3E}">
        <p14:creationId xmlns:p14="http://schemas.microsoft.com/office/powerpoint/2010/main" val="45421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16</a:t>
            </a:fld>
            <a:endParaRPr lang="it-IT"/>
          </a:p>
        </p:txBody>
      </p:sp>
    </p:spTree>
    <p:extLst>
      <p:ext uri="{BB962C8B-B14F-4D97-AF65-F5344CB8AC3E}">
        <p14:creationId xmlns:p14="http://schemas.microsoft.com/office/powerpoint/2010/main" val="99755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17</a:t>
            </a:fld>
            <a:endParaRPr lang="it-IT"/>
          </a:p>
        </p:txBody>
      </p:sp>
    </p:spTree>
    <p:extLst>
      <p:ext uri="{BB962C8B-B14F-4D97-AF65-F5344CB8AC3E}">
        <p14:creationId xmlns:p14="http://schemas.microsoft.com/office/powerpoint/2010/main" val="179760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18</a:t>
            </a:fld>
            <a:endParaRPr lang="it-IT"/>
          </a:p>
        </p:txBody>
      </p:sp>
    </p:spTree>
    <p:extLst>
      <p:ext uri="{BB962C8B-B14F-4D97-AF65-F5344CB8AC3E}">
        <p14:creationId xmlns:p14="http://schemas.microsoft.com/office/powerpoint/2010/main" val="406765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19</a:t>
            </a:fld>
            <a:endParaRPr lang="it-IT"/>
          </a:p>
        </p:txBody>
      </p:sp>
    </p:spTree>
    <p:extLst>
      <p:ext uri="{BB962C8B-B14F-4D97-AF65-F5344CB8AC3E}">
        <p14:creationId xmlns:p14="http://schemas.microsoft.com/office/powerpoint/2010/main" val="18575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2</a:t>
            </a:fld>
            <a:endParaRPr lang="it-IT"/>
          </a:p>
        </p:txBody>
      </p:sp>
    </p:spTree>
    <p:extLst>
      <p:ext uri="{BB962C8B-B14F-4D97-AF65-F5344CB8AC3E}">
        <p14:creationId xmlns:p14="http://schemas.microsoft.com/office/powerpoint/2010/main" val="330350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20</a:t>
            </a:fld>
            <a:endParaRPr lang="it-IT"/>
          </a:p>
        </p:txBody>
      </p:sp>
    </p:spTree>
    <p:extLst>
      <p:ext uri="{BB962C8B-B14F-4D97-AF65-F5344CB8AC3E}">
        <p14:creationId xmlns:p14="http://schemas.microsoft.com/office/powerpoint/2010/main" val="38905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6650EE-9239-4803-9A76-8FFA1CC336DC}" type="slidenum">
              <a:rPr kumimoji="0" lang="it-IT"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39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3</a:t>
            </a:fld>
            <a:endParaRPr lang="it-IT"/>
          </a:p>
        </p:txBody>
      </p:sp>
    </p:spTree>
    <p:extLst>
      <p:ext uri="{BB962C8B-B14F-4D97-AF65-F5344CB8AC3E}">
        <p14:creationId xmlns:p14="http://schemas.microsoft.com/office/powerpoint/2010/main" val="345907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4</a:t>
            </a:fld>
            <a:endParaRPr lang="it-IT"/>
          </a:p>
        </p:txBody>
      </p:sp>
    </p:spTree>
    <p:extLst>
      <p:ext uri="{BB962C8B-B14F-4D97-AF65-F5344CB8AC3E}">
        <p14:creationId xmlns:p14="http://schemas.microsoft.com/office/powerpoint/2010/main" val="116613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5</a:t>
            </a:fld>
            <a:endParaRPr lang="it-IT"/>
          </a:p>
        </p:txBody>
      </p:sp>
    </p:spTree>
    <p:extLst>
      <p:ext uri="{BB962C8B-B14F-4D97-AF65-F5344CB8AC3E}">
        <p14:creationId xmlns:p14="http://schemas.microsoft.com/office/powerpoint/2010/main" val="191858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6</a:t>
            </a:fld>
            <a:endParaRPr lang="it-IT"/>
          </a:p>
        </p:txBody>
      </p:sp>
    </p:spTree>
    <p:extLst>
      <p:ext uri="{BB962C8B-B14F-4D97-AF65-F5344CB8AC3E}">
        <p14:creationId xmlns:p14="http://schemas.microsoft.com/office/powerpoint/2010/main" val="325968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7</a:t>
            </a:fld>
            <a:endParaRPr lang="it-IT"/>
          </a:p>
        </p:txBody>
      </p:sp>
    </p:spTree>
    <p:extLst>
      <p:ext uri="{BB962C8B-B14F-4D97-AF65-F5344CB8AC3E}">
        <p14:creationId xmlns:p14="http://schemas.microsoft.com/office/powerpoint/2010/main" val="214076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8</a:t>
            </a:fld>
            <a:endParaRPr lang="it-IT"/>
          </a:p>
        </p:txBody>
      </p:sp>
    </p:spTree>
    <p:extLst>
      <p:ext uri="{BB962C8B-B14F-4D97-AF65-F5344CB8AC3E}">
        <p14:creationId xmlns:p14="http://schemas.microsoft.com/office/powerpoint/2010/main" val="239131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E6650EE-9239-4803-9A76-8FFA1CC336DC}" type="slidenum">
              <a:rPr lang="it-IT" smtClean="0"/>
              <a:t>9</a:t>
            </a:fld>
            <a:endParaRPr lang="it-IT"/>
          </a:p>
        </p:txBody>
      </p:sp>
    </p:spTree>
    <p:extLst>
      <p:ext uri="{BB962C8B-B14F-4D97-AF65-F5344CB8AC3E}">
        <p14:creationId xmlns:p14="http://schemas.microsoft.com/office/powerpoint/2010/main" val="295539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 Id="rId15"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7350125" cy="1660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816241" y="2590078"/>
            <a:ext cx="4372583"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dirty="0"/>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EBDC078-589F-40E3-816C-EE21D62B5BBA}"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25518A9-B687-4302-9395-2322403C6656}"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E1CE9E-375E-4C6C-847C-E054A5B5379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D3898E5-62CE-4EE7-B5DD-1D19E254E47B}"/>
              </a:ext>
            </a:extLst>
          </p:cNvPr>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4" name="Segnaposto piè di pagina 3">
            <a:extLst>
              <a:ext uri="{FF2B5EF4-FFF2-40B4-BE49-F238E27FC236}">
                <a16:creationId xmlns:a16="http://schemas.microsoft.com/office/drawing/2014/main" id="{72B71230-EF97-4DB8-9413-A6E5597B58B5}"/>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F9782801-C798-4945-B7AE-2596E8B6F147}"/>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58959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3" name="click.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2695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484437" y="394153"/>
            <a:ext cx="8911687" cy="1280890"/>
          </a:xfrm>
        </p:spPr>
        <p:txBody>
          <a:bodyPr/>
          <a:lstStyle>
            <a:lvl1pPr>
              <a:defRPr>
                <a:solidFill>
                  <a:srgbClr val="A53010"/>
                </a:solidFill>
                <a:latin typeface="Cooper Black" panose="0208090404030B020404" pitchFamily="18" charset="0"/>
              </a:defRPr>
            </a:lvl1pPr>
          </a:lstStyle>
          <a:p>
            <a:r>
              <a:rPr lang="it-IT" dirty="0"/>
              <a:t>Fare clic per modificare lo stile del titolo dello schema</a:t>
            </a:r>
            <a:endParaRPr lang="en-US" dirty="0"/>
          </a:p>
        </p:txBody>
      </p:sp>
      <p:sp>
        <p:nvSpPr>
          <p:cNvPr id="3" name="Content Placeholder 2"/>
          <p:cNvSpPr>
            <a:spLocks noGrp="1"/>
          </p:cNvSpPr>
          <p:nvPr>
            <p:ph idx="1"/>
          </p:nvPr>
        </p:nvSpPr>
        <p:spPr>
          <a:xfrm>
            <a:off x="2484437" y="2039819"/>
            <a:ext cx="8915400" cy="3777622"/>
          </a:xfrm>
        </p:spPr>
        <p:txBody>
          <a:bodyPr/>
          <a:lstStyle>
            <a:lvl1pPr>
              <a:defRPr sz="2000" b="1">
                <a:solidFill>
                  <a:srgbClr val="766F54"/>
                </a:solidFill>
              </a:defRPr>
            </a:lvl1pPr>
          </a:lstStyle>
          <a:p>
            <a:pPr lvl="0"/>
            <a:r>
              <a:rPr lang="it-IT" dirty="0"/>
              <a:t>Fare clic per modificare gli stili del testo dello schema</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lang="it-IT" dirty="0"/>
              <a:t>Fare clic per modificare gli stili del testo dello schema</a:t>
            </a:r>
          </a:p>
          <a:p>
            <a:pPr lvl="0"/>
            <a:endParaRPr lang="it-IT" dirty="0"/>
          </a:p>
        </p:txBody>
      </p:sp>
      <p:sp>
        <p:nvSpPr>
          <p:cNvPr id="4" name="Date Placeholder 3"/>
          <p:cNvSpPr>
            <a:spLocks noGrp="1"/>
          </p:cNvSpPr>
          <p:nvPr>
            <p:ph type="dt" sz="half" idx="10"/>
          </p:nvPr>
        </p:nvSpPr>
        <p:spPr/>
        <p:txBody>
          <a:bodyPr/>
          <a:lstStyle/>
          <a:p>
            <a:fld id="{A91E21DC-8981-44E6-BC8C-2BA8F673FFBB}"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0" y="370461"/>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5251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B9C5D3-0140-4E75-8D7F-C0623D06DFD7}"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1430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32083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3406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59782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50692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4"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07312-134E-4C3D-959C-864D0799B48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C636D83-1F6D-4283-BE36-6AA34EA2082E}"/>
              </a:ext>
            </a:extLst>
          </p:cNvPr>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4" name="Segnaposto piè di pagina 3">
            <a:extLst>
              <a:ext uri="{FF2B5EF4-FFF2-40B4-BE49-F238E27FC236}">
                <a16:creationId xmlns:a16="http://schemas.microsoft.com/office/drawing/2014/main" id="{FC05825D-406F-4253-A847-19411835FB80}"/>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7F6E17BA-2C51-490D-BC35-5286AA8C4EE7}"/>
              </a:ext>
            </a:extLst>
          </p:cNvPr>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66826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15" name="click.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AE0757-B101-4811-9189-10EB2F458E2D}"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645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EBDC078-589F-40E3-816C-EE21D62B5BBA}"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851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66855436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73442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817211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018388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3841127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2265318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004436-CA73-4D53-89B4-2A5C7347BF2F}"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541609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7550981"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dirty="0"/>
          </a:p>
        </p:txBody>
      </p:sp>
      <p:sp>
        <p:nvSpPr>
          <p:cNvPr id="18" name="Rectangle 17"/>
          <p:cNvSpPr/>
          <p:nvPr/>
        </p:nvSpPr>
        <p:spPr>
          <a:xfrm>
            <a:off x="8231303" y="609600"/>
            <a:ext cx="3957522"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308394" y="753228"/>
            <a:ext cx="7139810" cy="1080938"/>
          </a:xfrm>
        </p:spPr>
        <p:txBody>
          <a:bodyPr>
            <a:noAutofit/>
          </a:bodyPr>
          <a:lstStyle>
            <a:lvl1pPr>
              <a:defRPr sz="4400" b="1">
                <a:solidFill>
                  <a:schemeClr val="accent1">
                    <a:lumMod val="50000"/>
                  </a:schemeClr>
                </a:solidFill>
                <a:latin typeface="Century Gothic" panose="020B0502020202020204" pitchFamily="34" charset="0"/>
              </a:defRPr>
            </a:lvl1pPr>
          </a:lstStyle>
          <a:p>
            <a:r>
              <a:rPr lang="it-IT" dirty="0"/>
              <a:t>Fare clic per modificare lo </a:t>
            </a:r>
            <a:r>
              <a:rPr lang="it-IT" dirty="0" err="1"/>
              <a:t>sile</a:t>
            </a:r>
            <a:r>
              <a:rPr lang="it-IT" dirty="0"/>
              <a:t> del titolo dello schema</a:t>
            </a:r>
            <a:endParaRPr lang="en-US" dirty="0"/>
          </a:p>
        </p:txBody>
      </p:sp>
      <p:sp>
        <p:nvSpPr>
          <p:cNvPr id="3" name="Content Placeholder 2"/>
          <p:cNvSpPr>
            <a:spLocks noGrp="1"/>
          </p:cNvSpPr>
          <p:nvPr>
            <p:ph idx="1"/>
          </p:nvPr>
        </p:nvSpPr>
        <p:spPr/>
        <p:txBody>
          <a:bodyPr>
            <a:normAutofit/>
          </a:bodyPr>
          <a:lstStyle>
            <a:lvl1pPr marL="0" indent="0">
              <a:buNone/>
              <a:defRPr sz="2400" b="1">
                <a:solidFill>
                  <a:schemeClr val="accent1">
                    <a:lumMod val="50000"/>
                  </a:schemeClr>
                </a:solidFill>
                <a:latin typeface="Century Gothic" panose="020B0502020202020204" pitchFamily="34" charset="0"/>
              </a:defRPr>
            </a:lvl1pPr>
            <a:lvl2pPr marL="457200" indent="0">
              <a:buNone/>
              <a:defRPr sz="2000" b="1">
                <a:solidFill>
                  <a:schemeClr val="accent1">
                    <a:lumMod val="50000"/>
                  </a:schemeClr>
                </a:solidFill>
                <a:latin typeface="Century Gothic" panose="020B0502020202020204" pitchFamily="34" charset="0"/>
              </a:defRPr>
            </a:lvl2pPr>
            <a:lvl3pPr marL="914400" indent="0">
              <a:buNone/>
              <a:defRPr sz="1800" b="1">
                <a:solidFill>
                  <a:schemeClr val="accent1">
                    <a:lumMod val="50000"/>
                  </a:schemeClr>
                </a:solidFill>
                <a:latin typeface="Century Gothic" panose="020B0502020202020204" pitchFamily="34" charset="0"/>
              </a:defRPr>
            </a:lvl3pPr>
            <a:lvl4pPr marL="1371600" indent="0">
              <a:buNone/>
              <a:defRPr sz="1600" b="1">
                <a:solidFill>
                  <a:schemeClr val="accent1">
                    <a:lumMod val="50000"/>
                  </a:schemeClr>
                </a:solidFill>
                <a:latin typeface="Century Gothic" panose="020B0502020202020204" pitchFamily="34" charset="0"/>
              </a:defRPr>
            </a:lvl4pPr>
            <a:lvl5pPr marL="1828800" indent="0">
              <a:buNone/>
              <a:defRPr sz="1600" b="1">
                <a:solidFill>
                  <a:schemeClr val="accent1">
                    <a:lumMod val="50000"/>
                  </a:schemeClr>
                </a:solidFill>
                <a:latin typeface="Century Gothic" panose="020B0502020202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B9C5D3-0140-4E75-8D7F-C0623D06DFD7}" type="datetimeFigureOut">
              <a:rPr lang="en-US" dirty="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4"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3AE0757-B101-4811-9189-10EB2F458E2D}" type="datetimeFigureOut">
              <a:rPr lang="en-US" dirty="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 name="click.wav"/>
          </p:stSnd>
        </p:sndAc>
      </p:transition>
    </mc:Choice>
    <mc:Fallback xmlns="">
      <p:transition spd="slow">
        <p:fade/>
        <p:sndAc>
          <p:stSnd>
            <p:snd r:embed="rId5"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audio" Target="../media/audio1.wav"/><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5000">
              <a:srgbClr val="A7D085"/>
            </a:gs>
            <a:gs pos="0">
              <a:schemeClr val="bg2">
                <a:lumMod val="20000"/>
                <a:lumOff val="80000"/>
              </a:schemeClr>
            </a:gs>
            <a:gs pos="95000">
              <a:srgbClr val="99CA66"/>
            </a:gs>
          </a:gsLst>
          <a:lin ang="3000000" scaled="0"/>
          <a:tileRect/>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6/23/2021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4" name="click.wav"/>
          </p:stSnd>
        </p:sndAc>
      </p:transition>
    </mc:Choice>
    <mc:Fallback xmlns="">
      <p:transition spd="slow">
        <p:fade/>
        <p:sndAc>
          <p:stSnd>
            <p:snd r:embed="rId16" name="click.wav"/>
          </p:stSnd>
        </p:sndAc>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004436-CA73-4D53-89B4-2A5C7347BF2F}" type="datetimeFigureOut">
              <a:rPr lang="en-US" smtClean="0"/>
              <a:t>6/23/2021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397134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18" name="click.wav"/>
          </p:stSnd>
        </p:sndAc>
      </p:transition>
    </mc:Choice>
    <mc:Fallback xmlns="">
      <p:transition spd="slow">
        <p:fade/>
        <p:sndAc>
          <p:stSnd>
            <p:snd r:embed="rId19" name="click.wav"/>
          </p:stSnd>
        </p:sndAc>
      </p:transition>
    </mc:Fallback>
  </mc:AlternateConten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creativecommons.org/licenses/by-nc/3.0/" TargetMode="External"/><Relationship Id="rId5" Type="http://schemas.openxmlformats.org/officeDocument/2006/relationships/hyperlink" Target="https://curriculumvitaeeuropeo.net/come-diventare-un-investigatore-privato/"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audio" Target="../media/audio1.wav"/><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59BA2-E53A-498F-A74E-17A90D3A48BB}"/>
              </a:ext>
            </a:extLst>
          </p:cNvPr>
          <p:cNvSpPr>
            <a:spLocks noGrp="1"/>
          </p:cNvSpPr>
          <p:nvPr>
            <p:ph type="ctrTitle"/>
          </p:nvPr>
        </p:nvSpPr>
        <p:spPr>
          <a:xfrm>
            <a:off x="598028" y="2614571"/>
            <a:ext cx="7011812" cy="1463122"/>
          </a:xfrm>
        </p:spPr>
        <p:txBody>
          <a:bodyPr>
            <a:normAutofit fontScale="90000"/>
            <a:scene3d>
              <a:camera prst="orthographicFront"/>
              <a:lightRig rig="threePt" dir="t"/>
            </a:scene3d>
            <a:sp3d extrusionH="57150">
              <a:bevelT w="114300" h="38100" prst="relaxedInset"/>
            </a:sp3d>
          </a:bodyPr>
          <a:lstStyle/>
          <a:p>
            <a:pPr algn="l">
              <a:lnSpc>
                <a:spcPts val="6000"/>
              </a:lnSpc>
            </a:pPr>
            <a:r>
              <a:rPr lang="it-IT" sz="5300" b="1" dirty="0">
                <a:solidFill>
                  <a:schemeClr val="accent1">
                    <a:lumMod val="50000"/>
                  </a:schemeClr>
                </a:solidFill>
                <a:latin typeface="Cooper Black" panose="0208090404030B020404" pitchFamily="18" charset="0"/>
              </a:rPr>
              <a:t>PROGETTO</a:t>
            </a:r>
            <a:br>
              <a:rPr lang="it-IT" sz="5300" b="1" dirty="0">
                <a:solidFill>
                  <a:schemeClr val="accent1">
                    <a:lumMod val="50000"/>
                  </a:schemeClr>
                </a:solidFill>
                <a:latin typeface="Cooper Black" panose="0208090404030B020404" pitchFamily="18" charset="0"/>
              </a:rPr>
            </a:br>
            <a:r>
              <a:rPr lang="it-IT" sz="5300" b="1" dirty="0">
                <a:solidFill>
                  <a:schemeClr val="accent1">
                    <a:lumMod val="50000"/>
                  </a:schemeClr>
                </a:solidFill>
                <a:latin typeface="Cooper Black" panose="0208090404030B020404" pitchFamily="18" charset="0"/>
              </a:rPr>
              <a:t>FAKE NEWS   </a:t>
            </a:r>
            <a:r>
              <a:rPr lang="it-IT" sz="8900" b="1" dirty="0">
                <a:solidFill>
                  <a:schemeClr val="accent1">
                    <a:lumMod val="50000"/>
                  </a:schemeClr>
                </a:solidFill>
                <a:latin typeface="Cooper Black" panose="0208090404030B020404" pitchFamily="18" charset="0"/>
              </a:rPr>
              <a:t>OFF</a:t>
            </a:r>
          </a:p>
        </p:txBody>
      </p:sp>
      <p:sp>
        <p:nvSpPr>
          <p:cNvPr id="18" name="Sottotitolo 17">
            <a:extLst>
              <a:ext uri="{FF2B5EF4-FFF2-40B4-BE49-F238E27FC236}">
                <a16:creationId xmlns:a16="http://schemas.microsoft.com/office/drawing/2014/main" id="{328D62D7-1481-491E-97E3-624FBCDD8870}"/>
              </a:ext>
            </a:extLst>
          </p:cNvPr>
          <p:cNvSpPr>
            <a:spLocks noGrp="1"/>
          </p:cNvSpPr>
          <p:nvPr>
            <p:ph type="subTitle" idx="1"/>
          </p:nvPr>
        </p:nvSpPr>
        <p:spPr>
          <a:xfrm>
            <a:off x="8060000" y="5886192"/>
            <a:ext cx="3812088" cy="594868"/>
          </a:xfrm>
        </p:spPr>
        <p:txBody>
          <a:bodyPr>
            <a:normAutofit/>
          </a:bodyPr>
          <a:lstStyle/>
          <a:p>
            <a:r>
              <a:rPr lang="it-IT" b="1" i="1" dirty="0">
                <a:solidFill>
                  <a:schemeClr val="accent1">
                    <a:lumMod val="50000"/>
                  </a:schemeClr>
                </a:solidFill>
                <a:effectLst>
                  <a:outerShdw blurRad="228600" algn="ctr" rotWithShape="0">
                    <a:schemeClr val="bg2">
                      <a:lumMod val="75000"/>
                      <a:alpha val="53000"/>
                    </a:schemeClr>
                  </a:outerShdw>
                </a:effectLst>
                <a:latin typeface="Century Schoolbook" panose="02040604050505020304" pitchFamily="18" charset="0"/>
              </a:rPr>
              <a:t>Anno scolastico 2020 – 2021</a:t>
            </a:r>
            <a:endParaRPr lang="it-IT" b="1" dirty="0">
              <a:solidFill>
                <a:schemeClr val="accent1">
                  <a:lumMod val="50000"/>
                </a:schemeClr>
              </a:solidFill>
              <a:effectLst>
                <a:outerShdw blurRad="228600" algn="ctr" rotWithShape="0">
                  <a:schemeClr val="bg2">
                    <a:lumMod val="75000"/>
                    <a:alpha val="53000"/>
                  </a:schemeClr>
                </a:outerShdw>
              </a:effectLst>
              <a:latin typeface="Century Schoolbook" panose="02040604050505020304" pitchFamily="18" charset="0"/>
              <a:ea typeface="Calibri" panose="020F0502020204030204" pitchFamily="34" charset="0"/>
              <a:cs typeface="Times New Roman" panose="02020603050405020304" pitchFamily="18" charset="0"/>
            </a:endParaRPr>
          </a:p>
          <a:p>
            <a:endParaRPr lang="it-IT" dirty="0"/>
          </a:p>
        </p:txBody>
      </p:sp>
      <p:pic>
        <p:nvPicPr>
          <p:cNvPr id="1026" name="Picture 2" descr="Liceo Ginnasio Statale B. Cairoli - Vigevano - Tradizione e innovazione">
            <a:extLst>
              <a:ext uri="{FF2B5EF4-FFF2-40B4-BE49-F238E27FC236}">
                <a16:creationId xmlns:a16="http://schemas.microsoft.com/office/drawing/2014/main" id="{256BBEA8-AD74-4CB1-AB93-E66D9E8D6F58}"/>
              </a:ext>
            </a:extLst>
          </p:cNvPr>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sharpenSoften amount="25000"/>
                    </a14:imgEffect>
                    <a14:imgEffect>
                      <a14:saturation sat="99000"/>
                    </a14:imgEffect>
                  </a14:imgLayer>
                </a14:imgProps>
              </a:ext>
              <a:ext uri="{28A0092B-C50C-407E-A947-70E740481C1C}">
                <a14:useLocalDpi xmlns:a14="http://schemas.microsoft.com/office/drawing/2010/main" val="0"/>
              </a:ext>
            </a:extLst>
          </a:blip>
          <a:srcRect/>
          <a:stretch>
            <a:fillRect/>
          </a:stretch>
        </p:blipFill>
        <p:spPr bwMode="auto">
          <a:xfrm>
            <a:off x="2798206" y="376940"/>
            <a:ext cx="6811712" cy="1330098"/>
          </a:xfrm>
          <a:prstGeom prst="rect">
            <a:avLst/>
          </a:prstGeom>
          <a:noFill/>
          <a:ln>
            <a:solidFill>
              <a:srgbClr val="766F54"/>
            </a:solidFill>
          </a:ln>
          <a:extLst>
            <a:ext uri="{909E8E84-426E-40DD-AFC4-6F175D3DCCD1}">
              <a14:hiddenFill xmlns:a14="http://schemas.microsoft.com/office/drawing/2010/main">
                <a:solidFill>
                  <a:srgbClr val="FFFFFF"/>
                </a:solidFill>
              </a14:hiddenFill>
            </a:ext>
          </a:extLst>
        </p:spPr>
      </p:pic>
      <p:sp>
        <p:nvSpPr>
          <p:cNvPr id="10" name="Titolo 1">
            <a:extLst>
              <a:ext uri="{FF2B5EF4-FFF2-40B4-BE49-F238E27FC236}">
                <a16:creationId xmlns:a16="http://schemas.microsoft.com/office/drawing/2014/main" id="{B0BD307E-1610-4853-AE2D-F209A49CCC2F}"/>
              </a:ext>
            </a:extLst>
          </p:cNvPr>
          <p:cNvSpPr txBox="1">
            <a:spLocks/>
          </p:cNvSpPr>
          <p:nvPr/>
        </p:nvSpPr>
        <p:spPr>
          <a:xfrm>
            <a:off x="7892313" y="2464258"/>
            <a:ext cx="4387369" cy="1463121"/>
          </a:xfrm>
          <a:prstGeom prst="rect">
            <a:avLst/>
          </a:prstGeom>
        </p:spPr>
        <p:txBody>
          <a:bodyPr vert="horz" lIns="91440" tIns="45720" rIns="91440" bIns="45720" rtlCol="0" anchor="b">
            <a:normAutofit lnSpcReduction="10000"/>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r>
              <a:rPr lang="it-IT" sz="2000" b="1" dirty="0">
                <a:solidFill>
                  <a:schemeClr val="accent1">
                    <a:lumMod val="50000"/>
                  </a:schemeClr>
                </a:solidFill>
                <a:latin typeface="Cooper Black" panose="0208090404030B020404" pitchFamily="18" charset="0"/>
              </a:rPr>
              <a:t>CLASSE I B  Classico</a:t>
            </a:r>
            <a:br>
              <a:rPr lang="it-IT" sz="2000" b="1" dirty="0">
                <a:solidFill>
                  <a:schemeClr val="accent1">
                    <a:lumMod val="50000"/>
                  </a:schemeClr>
                </a:solidFill>
                <a:latin typeface="Cooper Black" panose="0208090404030B020404" pitchFamily="18" charset="0"/>
              </a:rPr>
            </a:br>
            <a:br>
              <a:rPr lang="it-IT" sz="2800" b="1" dirty="0">
                <a:solidFill>
                  <a:schemeClr val="accent1">
                    <a:lumMod val="50000"/>
                  </a:schemeClr>
                </a:solidFill>
                <a:latin typeface="Cooper Black" panose="0208090404030B020404" pitchFamily="18" charset="0"/>
              </a:rPr>
            </a:br>
            <a:r>
              <a:rPr lang="it-IT" sz="2800" b="1" dirty="0">
                <a:solidFill>
                  <a:schemeClr val="accent1">
                    <a:lumMod val="50000"/>
                  </a:schemeClr>
                </a:solidFill>
                <a:latin typeface="Cooper Black" panose="0208090404030B020404" pitchFamily="18" charset="0"/>
              </a:rPr>
              <a:t>Tutor    interno</a:t>
            </a:r>
            <a:br>
              <a:rPr lang="it-IT" sz="2800" b="1" dirty="0">
                <a:solidFill>
                  <a:schemeClr val="accent1">
                    <a:lumMod val="50000"/>
                  </a:schemeClr>
                </a:solidFill>
                <a:latin typeface="Cooper Black" panose="0208090404030B020404" pitchFamily="18" charset="0"/>
              </a:rPr>
            </a:br>
            <a:r>
              <a:rPr lang="it-IT" sz="2800" b="1" dirty="0">
                <a:solidFill>
                  <a:schemeClr val="accent1">
                    <a:lumMod val="50000"/>
                  </a:schemeClr>
                </a:solidFill>
                <a:latin typeface="Cooper Black" panose="0208090404030B020404" pitchFamily="18" charset="0"/>
              </a:rPr>
              <a:t>Prof.  Isabella </a:t>
            </a:r>
            <a:r>
              <a:rPr lang="it-IT" sz="2800" b="1" cap="small" dirty="0">
                <a:solidFill>
                  <a:schemeClr val="accent1">
                    <a:lumMod val="50000"/>
                  </a:schemeClr>
                </a:solidFill>
                <a:latin typeface="Cooper Black" panose="0208090404030B020404" pitchFamily="18" charset="0"/>
              </a:rPr>
              <a:t>Tacchini</a:t>
            </a:r>
          </a:p>
        </p:txBody>
      </p:sp>
    </p:spTree>
    <p:extLst>
      <p:ext uri="{BB962C8B-B14F-4D97-AF65-F5344CB8AC3E}">
        <p14:creationId xmlns:p14="http://schemas.microsoft.com/office/powerpoint/2010/main" val="550194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Click="0" advTm="15000">
        <p15:prstTrans prst="fracture"/>
        <p:sndAc>
          <p:stSnd>
            <p:snd r:embed="rId3" name="click.wav"/>
          </p:stSnd>
        </p:sndAc>
      </p:transition>
    </mc:Choice>
    <mc:Fallback xmlns="">
      <p:transition spd="slow" advClick="0" advTm="15000">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1000"/>
                                        <p:tgtEl>
                                          <p:spTgt spid="1026"/>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build="p"/>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815844" y="400114"/>
            <a:ext cx="5509189" cy="1280890"/>
          </a:xfrm>
        </p:spPr>
        <p:txBody>
          <a:bodyPr>
            <a:noAutofit/>
          </a:bodyPr>
          <a:lstStyle/>
          <a:p>
            <a:r>
              <a:rPr lang="it-IT" sz="3600" cap="small" dirty="0">
                <a:latin typeface="Cooper Black" panose="0208090404030B020404" pitchFamily="18" charset="0"/>
              </a:rPr>
              <a:t>PERCHE’ L’ARTICOLO E’ UNA FAKE NEWS?</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815844" y="1970993"/>
            <a:ext cx="9583993" cy="4110201"/>
          </a:xfrm>
          <a:ln>
            <a:noFill/>
          </a:ln>
        </p:spPr>
        <p:txBody>
          <a:bodyPr>
            <a:noAutofit/>
          </a:bodyPr>
          <a:lstStyle/>
          <a:p>
            <a:pPr marL="0" lvl="0" indent="0" algn="just">
              <a:spcBef>
                <a:spcPts val="0"/>
              </a:spcBef>
              <a:buClr>
                <a:srgbClr val="000000"/>
              </a:buClr>
              <a:buSzPts val="1800"/>
              <a:buNone/>
            </a:pPr>
            <a:r>
              <a:rPr lang="it-IT" sz="2000" dirty="0">
                <a:effectLst/>
                <a:sym typeface="Helvetica Neue"/>
              </a:rPr>
              <a:t>La prima cosa da fare è cercare il sito che scrive l’articolo e vedere se già in passato ha pubblicato; dal momento che il sito è di mia invenzione è impossibile  trovarlo online. </a:t>
            </a:r>
          </a:p>
          <a:p>
            <a:pPr marL="0" lvl="0" indent="0" algn="just">
              <a:spcBef>
                <a:spcPts val="0"/>
              </a:spcBef>
              <a:buClr>
                <a:srgbClr val="000000"/>
              </a:buClr>
              <a:buSzPts val="1800"/>
              <a:buNone/>
            </a:pPr>
            <a:r>
              <a:rPr lang="it-IT" sz="2000" dirty="0">
                <a:effectLst/>
                <a:sym typeface="Helvetica Neue"/>
              </a:rPr>
              <a:t>Il testo non è 100% falso; infatti in molti casi di fake news si prendono notizie vere per poi  manipolarle;  infatti il colloquio e lo sgarbo tra la presidente Von </a:t>
            </a:r>
            <a:r>
              <a:rPr lang="it-IT" sz="2000" dirty="0" err="1">
                <a:effectLst/>
                <a:sym typeface="Helvetica Neue"/>
              </a:rPr>
              <a:t>Der</a:t>
            </a:r>
            <a:r>
              <a:rPr lang="it-IT" sz="2000" dirty="0">
                <a:effectLst/>
                <a:sym typeface="Helvetica Neue"/>
              </a:rPr>
              <a:t> </a:t>
            </a:r>
            <a:r>
              <a:rPr lang="it-IT" sz="2000" dirty="0" err="1">
                <a:effectLst/>
                <a:sym typeface="Helvetica Neue"/>
              </a:rPr>
              <a:t>Leyen</a:t>
            </a:r>
            <a:r>
              <a:rPr lang="it-IT" sz="2000" dirty="0">
                <a:effectLst/>
                <a:sym typeface="Helvetica Neue"/>
              </a:rPr>
              <a:t> ed Erdogan c’è stato veramente, ma è tutt’ora sconosciuto il motivo del gesto del presidente turco nei confronti della donna.</a:t>
            </a:r>
          </a:p>
          <a:p>
            <a:pPr marL="0" lvl="0" indent="0" algn="just">
              <a:spcBef>
                <a:spcPts val="0"/>
              </a:spcBef>
              <a:buClr>
                <a:srgbClr val="000000"/>
              </a:buClr>
              <a:buSzPts val="1800"/>
              <a:buNone/>
            </a:pPr>
            <a:r>
              <a:rPr lang="it-IT" sz="2000" dirty="0">
                <a:effectLst/>
                <a:sym typeface="Helvetica Neue"/>
              </a:rPr>
              <a:t>In questo caso si tratta di un articolo di satira, ovvero si tenta di scherzare sulla vicenda inventando un’intervista tra il presidente e il giornalista (dal nome ironico, nelle satire ci sono spesso nomi buffi); l’intervista è impossibile,  visto che nessun politico di livello si rivolgerebbe in questo modo scherzoso ad un giornalista.</a:t>
            </a:r>
            <a:endParaRPr lang="it-IT" sz="2000" dirty="0">
              <a:effectLst/>
            </a:endParaRPr>
          </a:p>
          <a:p>
            <a:pPr marL="0" lvl="2" algn="just"/>
            <a:endParaRPr lang="it-IT" sz="2000" b="1" dirty="0">
              <a:solidFill>
                <a:schemeClr val="accent1">
                  <a:lumMod val="50000"/>
                </a:schemeClr>
              </a:solidFill>
              <a:effectLst/>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8668038" y="776806"/>
            <a:ext cx="2619394" cy="806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Francesco </a:t>
            </a:r>
            <a:r>
              <a:rPr lang="it-IT" sz="1800" b="1" i="1" dirty="0" err="1">
                <a:solidFill>
                  <a:srgbClr val="A53010"/>
                </a:solidFill>
              </a:rPr>
              <a:t>S</a:t>
            </a:r>
            <a:r>
              <a:rPr lang="it-IT" sz="1800" b="1" i="1" cap="small" dirty="0" err="1">
                <a:solidFill>
                  <a:srgbClr val="A53010"/>
                </a:solidFill>
              </a:rPr>
              <a:t>topino</a:t>
            </a:r>
            <a:endParaRPr lang="it-IT" sz="1800" b="1" i="1" cap="small" dirty="0">
              <a:solidFill>
                <a:srgbClr val="A53010"/>
              </a:solidFill>
            </a:endParaRPr>
          </a:p>
          <a:p>
            <a:pPr algn="ctr"/>
            <a:endParaRPr lang="it-IT" sz="1800" b="1" i="1" dirty="0"/>
          </a:p>
        </p:txBody>
      </p:sp>
    </p:spTree>
    <p:extLst>
      <p:ext uri="{BB962C8B-B14F-4D97-AF65-F5344CB8AC3E}">
        <p14:creationId xmlns:p14="http://schemas.microsoft.com/office/powerpoint/2010/main" val="3232464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allAtOnce"/>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815844" y="400114"/>
            <a:ext cx="6954530" cy="1182880"/>
          </a:xfrm>
        </p:spPr>
        <p:txBody>
          <a:bodyPr>
            <a:noAutofit/>
          </a:bodyPr>
          <a:lstStyle/>
          <a:p>
            <a:r>
              <a:rPr lang="it-IT" cap="small" dirty="0"/>
              <a:t>SMASCHERIAMO QUALCHE FAKE SUL COVID</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815844" y="1626574"/>
            <a:ext cx="9943536" cy="5099345"/>
          </a:xfrm>
          <a:ln>
            <a:noFill/>
          </a:ln>
        </p:spPr>
        <p:txBody>
          <a:bodyPr>
            <a:noAutofit/>
          </a:bodyPr>
          <a:lstStyle/>
          <a:p>
            <a:pPr marL="0" lvl="0" indent="0" algn="just">
              <a:spcBef>
                <a:spcPts val="0"/>
              </a:spcBef>
              <a:buClr>
                <a:srgbClr val="000000"/>
              </a:buClr>
              <a:buSzPts val="1800"/>
              <a:buNone/>
            </a:pPr>
            <a:r>
              <a:rPr lang="it-IT" dirty="0"/>
              <a:t>Bufale e disinformazione sono molto pericolose quando riguardano la salute e spesso non è facile distinguerle tra milioni di informazioni. Facciamo chiarezza sulle fake news più diffuse, smentendole alla luce delle evidenze disponibili</a:t>
            </a:r>
            <a:r>
              <a:rPr lang="it-IT" b="0" dirty="0"/>
              <a:t>.</a:t>
            </a:r>
          </a:p>
          <a:p>
            <a:pPr marL="0" lvl="0" indent="0" algn="just">
              <a:spcBef>
                <a:spcPts val="0"/>
              </a:spcBef>
              <a:buClr>
                <a:srgbClr val="000000"/>
              </a:buClr>
              <a:buSzPts val="1800"/>
              <a:buNone/>
            </a:pPr>
            <a:endParaRPr lang="it-IT" sz="2000" b="1" dirty="0">
              <a:solidFill>
                <a:schemeClr val="accent1">
                  <a:lumMod val="50000"/>
                </a:schemeClr>
              </a:solidFill>
              <a:effectLst/>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700424" y="588460"/>
            <a:ext cx="2058956" cy="806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Lorenzo Z</a:t>
            </a:r>
            <a:r>
              <a:rPr lang="it-IT" sz="1800" b="1" i="1" cap="small" dirty="0">
                <a:solidFill>
                  <a:srgbClr val="A53010"/>
                </a:solidFill>
              </a:rPr>
              <a:t>orzolo</a:t>
            </a:r>
          </a:p>
          <a:p>
            <a:pPr algn="ctr"/>
            <a:endParaRPr lang="it-IT" sz="1800" b="1" i="1" dirty="0"/>
          </a:p>
        </p:txBody>
      </p:sp>
      <p:sp>
        <p:nvSpPr>
          <p:cNvPr id="7" name="Segnaposto contenuto 2">
            <a:extLst>
              <a:ext uri="{FF2B5EF4-FFF2-40B4-BE49-F238E27FC236}">
                <a16:creationId xmlns:a16="http://schemas.microsoft.com/office/drawing/2014/main" id="{306A4FF1-27C6-440E-BFD1-197F73FD8299}"/>
              </a:ext>
            </a:extLst>
          </p:cNvPr>
          <p:cNvSpPr txBox="1">
            <a:spLocks/>
          </p:cNvSpPr>
          <p:nvPr/>
        </p:nvSpPr>
        <p:spPr>
          <a:xfrm>
            <a:off x="4215915" y="2742316"/>
            <a:ext cx="7649497" cy="3702218"/>
          </a:xfrm>
          <a:prstGeom prst="rect">
            <a:avLst/>
          </a:prstGeom>
          <a:ln>
            <a:noFill/>
          </a:ln>
        </p:spPr>
        <p:txBody>
          <a:bodyPr vert="horz" lIns="91440" tIns="45720" rIns="91440" bIns="45720" numCol="1"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2000" b="1" kern="1200">
                <a:solidFill>
                  <a:srgbClr val="766F54"/>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Clr>
                <a:srgbClr val="000000"/>
              </a:buClr>
              <a:buSzPts val="1800"/>
              <a:buNone/>
            </a:pPr>
            <a:r>
              <a:rPr lang="it-IT" sz="1800" dirty="0"/>
              <a:t>Prima di vaccinarmi contro il Covid-19 devo fare il test sul sangue per essere sicuro di non avere già gli anticorpi</a:t>
            </a:r>
            <a:r>
              <a:rPr lang="it-IT" sz="1800" b="0" dirty="0"/>
              <a:t>.</a:t>
            </a:r>
          </a:p>
          <a:p>
            <a:pPr marL="0" indent="0" algn="just">
              <a:spcBef>
                <a:spcPts val="1200"/>
              </a:spcBef>
              <a:buClr>
                <a:srgbClr val="000000"/>
              </a:buClr>
              <a:buSzPts val="1800"/>
              <a:buNone/>
            </a:pPr>
            <a:r>
              <a:rPr lang="it-IT" sz="1800" dirty="0"/>
              <a:t>Allo stato attuale non risulta necessario fare test sierologici (test sul sangue) per rilevare la presenza di anticorpi contro Sars-CoV-2 prima di sottoporsi alla vaccinazione. I vaccini sono, infatti, indicati anche per le persone che hanno già contratto il Covid-19 e che, dunque, hanno sviluppato anticorpi.</a:t>
            </a:r>
          </a:p>
          <a:p>
            <a:pPr marL="0" indent="0" algn="just">
              <a:spcBef>
                <a:spcPts val="1200"/>
              </a:spcBef>
              <a:buClr>
                <a:srgbClr val="000000"/>
              </a:buClr>
              <a:buSzPts val="1800"/>
              <a:buNone/>
            </a:pPr>
            <a:r>
              <a:rPr lang="it-IT" sz="1800" dirty="0"/>
              <a:t>I vaccini anti Covid-19 sono stati approvati troppo velocemente e quindi non sono sicuri.</a:t>
            </a:r>
          </a:p>
          <a:p>
            <a:pPr marL="0" indent="0" algn="just">
              <a:spcBef>
                <a:spcPts val="1200"/>
              </a:spcBef>
              <a:buClr>
                <a:srgbClr val="000000"/>
              </a:buClr>
              <a:buSzPts val="1800"/>
              <a:buNone/>
            </a:pPr>
            <a:r>
              <a:rPr lang="it-IT" sz="1800" dirty="0"/>
              <a:t>I vaccini sono sicuri. Prima di essere autorizzati all'utilizzo dalle autorità competenti devono superare tutte le prove di sicurezza ed efficacia.</a:t>
            </a:r>
          </a:p>
          <a:p>
            <a:pPr marL="0" indent="0" algn="just">
              <a:spcBef>
                <a:spcPts val="0"/>
              </a:spcBef>
              <a:buClr>
                <a:srgbClr val="000000"/>
              </a:buClr>
              <a:buSzPts val="1800"/>
              <a:buNone/>
            </a:pPr>
            <a:endParaRPr lang="it-IT" sz="1800" b="0" dirty="0"/>
          </a:p>
          <a:p>
            <a:pPr marL="0" indent="0" algn="just">
              <a:spcBef>
                <a:spcPts val="0"/>
              </a:spcBef>
              <a:buClr>
                <a:srgbClr val="000000"/>
              </a:buClr>
              <a:buSzPts val="1800"/>
              <a:buNone/>
            </a:pPr>
            <a:endParaRPr lang="it-IT" b="0" dirty="0"/>
          </a:p>
          <a:p>
            <a:pPr marL="0" indent="0" algn="just">
              <a:spcBef>
                <a:spcPts val="0"/>
              </a:spcBef>
              <a:buClr>
                <a:srgbClr val="000000"/>
              </a:buClr>
              <a:buSzPts val="1800"/>
              <a:buFont typeface="Wingdings 3" charset="2"/>
              <a:buNone/>
            </a:pPr>
            <a:endParaRPr lang="it-IT" dirty="0">
              <a:solidFill>
                <a:schemeClr val="accent1">
                  <a:lumMod val="50000"/>
                </a:schemeClr>
              </a:solidFill>
            </a:endParaRPr>
          </a:p>
        </p:txBody>
      </p:sp>
      <p:grpSp>
        <p:nvGrpSpPr>
          <p:cNvPr id="9" name="Gruppo 8">
            <a:extLst>
              <a:ext uri="{FF2B5EF4-FFF2-40B4-BE49-F238E27FC236}">
                <a16:creationId xmlns:a16="http://schemas.microsoft.com/office/drawing/2014/main" id="{D1F6E8F4-85DE-404F-8C9B-B7C3B817B4E0}"/>
              </a:ext>
            </a:extLst>
          </p:cNvPr>
          <p:cNvGrpSpPr/>
          <p:nvPr/>
        </p:nvGrpSpPr>
        <p:grpSpPr>
          <a:xfrm>
            <a:off x="1791877" y="2742316"/>
            <a:ext cx="2399123" cy="3839559"/>
            <a:chOff x="1700929" y="2965406"/>
            <a:chExt cx="2399123" cy="3839559"/>
          </a:xfrm>
        </p:grpSpPr>
        <p:pic>
          <p:nvPicPr>
            <p:cNvPr id="1026" name="Picture 2" descr="Affermazione falsa">
              <a:extLst>
                <a:ext uri="{FF2B5EF4-FFF2-40B4-BE49-F238E27FC236}">
                  <a16:creationId xmlns:a16="http://schemas.microsoft.com/office/drawing/2014/main" id="{40B240EA-5169-4B60-90E3-AF41AFCE2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081" y="2965406"/>
              <a:ext cx="2360971" cy="83170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ffermazione vera">
              <a:extLst>
                <a:ext uri="{FF2B5EF4-FFF2-40B4-BE49-F238E27FC236}">
                  <a16:creationId xmlns:a16="http://schemas.microsoft.com/office/drawing/2014/main" id="{5F93B2EB-9023-40FF-816D-B95BEF52D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929" y="3813286"/>
              <a:ext cx="2360971" cy="831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ffermazione falsa">
              <a:extLst>
                <a:ext uri="{FF2B5EF4-FFF2-40B4-BE49-F238E27FC236}">
                  <a16:creationId xmlns:a16="http://schemas.microsoft.com/office/drawing/2014/main" id="{2FB61F14-80CC-42C3-B51C-D9584F73F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080" y="5101199"/>
              <a:ext cx="2360971" cy="8317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Affermazione vera">
              <a:extLst>
                <a:ext uri="{FF2B5EF4-FFF2-40B4-BE49-F238E27FC236}">
                  <a16:creationId xmlns:a16="http://schemas.microsoft.com/office/drawing/2014/main" id="{A385BB22-E60C-4A64-82D3-183B90052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080" y="5973259"/>
              <a:ext cx="2360971" cy="83170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descr="Affermazione falsa">
            <a:extLst>
              <a:ext uri="{FF2B5EF4-FFF2-40B4-BE49-F238E27FC236}">
                <a16:creationId xmlns:a16="http://schemas.microsoft.com/office/drawing/2014/main" id="{082B9A42-C989-4795-8012-E6DD317183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910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183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992825" y="399367"/>
            <a:ext cx="8911687" cy="1280890"/>
          </a:xfrm>
        </p:spPr>
        <p:txBody>
          <a:bodyPr>
            <a:noAutofit/>
          </a:bodyPr>
          <a:lstStyle/>
          <a:p>
            <a:r>
              <a:rPr lang="it-IT" sz="3600" cap="small" dirty="0">
                <a:latin typeface="Cooper Black" panose="0208090404030B020404" pitchFamily="18" charset="0"/>
              </a:rPr>
              <a:t>COME ABBIAMO  COSTRUITO </a:t>
            </a:r>
            <a:br>
              <a:rPr lang="it-IT" sz="3600" cap="small" dirty="0">
                <a:latin typeface="Cooper Black" panose="0208090404030B020404" pitchFamily="18" charset="0"/>
              </a:rPr>
            </a:br>
            <a:r>
              <a:rPr lang="it-IT" sz="3600" cap="small" dirty="0">
                <a:latin typeface="Cooper Black" panose="0208090404030B020404" pitchFamily="18" charset="0"/>
              </a:rPr>
              <a:t>LA NOSTRA FAKE</a:t>
            </a:r>
            <a:endParaRPr lang="it-IT" sz="3200" b="1" dirty="0">
              <a:solidFill>
                <a:schemeClr val="accent1">
                  <a:lumMod val="50000"/>
                </a:schemeClr>
              </a:solidFill>
            </a:endParaRPr>
          </a:p>
        </p:txBody>
      </p:sp>
      <p:pic>
        <p:nvPicPr>
          <p:cNvPr id="6" name="Google Shape;161;p24">
            <a:extLst>
              <a:ext uri="{FF2B5EF4-FFF2-40B4-BE49-F238E27FC236}">
                <a16:creationId xmlns:a16="http://schemas.microsoft.com/office/drawing/2014/main" id="{A5A72B78-5B34-409B-A995-33BF50E219D2}"/>
              </a:ext>
            </a:extLst>
          </p:cNvPr>
          <p:cNvPicPr preferRelativeResize="0">
            <a:picLocks noGrp="1"/>
          </p:cNvPicPr>
          <p:nvPr>
            <p:ph idx="1"/>
          </p:nvPr>
        </p:nvPicPr>
        <p:blipFill rotWithShape="1">
          <a:blip r:embed="rId4">
            <a:alphaModFix/>
          </a:blip>
          <a:srcRect t="123" r="57969" b="35282"/>
          <a:stretch/>
        </p:blipFill>
        <p:spPr>
          <a:xfrm>
            <a:off x="1930401" y="1854199"/>
            <a:ext cx="5181599" cy="4216402"/>
          </a:xfrm>
          <a:prstGeom prst="rect">
            <a:avLst/>
          </a:prstGeom>
          <a:noFill/>
          <a:ln>
            <a:solidFill>
              <a:srgbClr val="A53010"/>
            </a:solidFill>
          </a:ln>
        </p:spPr>
      </p:pic>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759418" y="481838"/>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Gaia </a:t>
            </a:r>
            <a:r>
              <a:rPr lang="it-IT" sz="1800" b="1" i="1" cap="small" dirty="0">
                <a:solidFill>
                  <a:srgbClr val="A53010"/>
                </a:solidFill>
              </a:rPr>
              <a:t>Casarotti</a:t>
            </a:r>
            <a:br>
              <a:rPr lang="it-IT" sz="1800" b="1" i="1" dirty="0">
                <a:solidFill>
                  <a:srgbClr val="A53010"/>
                </a:solidFill>
              </a:rPr>
            </a:br>
            <a:r>
              <a:rPr lang="it-IT" sz="1800" b="1" i="1" dirty="0">
                <a:solidFill>
                  <a:srgbClr val="A53010"/>
                </a:solidFill>
              </a:rPr>
              <a:t>Corinna </a:t>
            </a:r>
            <a:r>
              <a:rPr lang="it-IT" sz="1800" b="1" i="1" cap="small" dirty="0" err="1">
                <a:solidFill>
                  <a:srgbClr val="A53010"/>
                </a:solidFill>
              </a:rPr>
              <a:t>Percio</a:t>
            </a:r>
            <a:br>
              <a:rPr lang="it-IT" sz="1800" b="1" i="1" dirty="0">
                <a:solidFill>
                  <a:srgbClr val="A53010"/>
                </a:solidFill>
              </a:rPr>
            </a:br>
            <a:r>
              <a:rPr lang="it-IT" sz="1800" b="1" i="1" dirty="0">
                <a:solidFill>
                  <a:srgbClr val="A53010"/>
                </a:solidFill>
              </a:rPr>
              <a:t>Francesca </a:t>
            </a:r>
            <a:r>
              <a:rPr lang="it-IT" sz="1800" b="1" i="1" cap="small" dirty="0" err="1">
                <a:solidFill>
                  <a:srgbClr val="A53010"/>
                </a:solidFill>
              </a:rPr>
              <a:t>Tricoci</a:t>
            </a:r>
            <a:endParaRPr lang="it-IT" sz="1800" b="1" i="1" cap="small" dirty="0">
              <a:solidFill>
                <a:srgbClr val="A53010"/>
              </a:solidFill>
            </a:endParaRPr>
          </a:p>
          <a:p>
            <a:pPr marL="0" indent="0">
              <a:buNone/>
            </a:pPr>
            <a:endParaRPr lang="it-IT" sz="1800" b="1" i="1" cap="small" dirty="0"/>
          </a:p>
          <a:p>
            <a:pPr algn="ctr"/>
            <a:endParaRPr lang="it-IT" sz="1800" b="1" i="1" dirty="0"/>
          </a:p>
        </p:txBody>
      </p:sp>
    </p:spTree>
    <p:extLst>
      <p:ext uri="{BB962C8B-B14F-4D97-AF65-F5344CB8AC3E}">
        <p14:creationId xmlns:p14="http://schemas.microsoft.com/office/powerpoint/2010/main" val="374259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67;p25">
            <a:extLst>
              <a:ext uri="{FF2B5EF4-FFF2-40B4-BE49-F238E27FC236}">
                <a16:creationId xmlns:a16="http://schemas.microsoft.com/office/drawing/2014/main" id="{B17D5499-374E-423F-A8EE-296FC23C74EF}"/>
              </a:ext>
            </a:extLst>
          </p:cNvPr>
          <p:cNvPicPr preferRelativeResize="0">
            <a:picLocks noGrp="1"/>
          </p:cNvPicPr>
          <p:nvPr>
            <p:ph idx="1"/>
          </p:nvPr>
        </p:nvPicPr>
        <p:blipFill rotWithShape="1">
          <a:blip r:embed="rId4">
            <a:alphaModFix/>
          </a:blip>
          <a:srcRect l="10729" t="397" r="7630" b="-397"/>
          <a:stretch/>
        </p:blipFill>
        <p:spPr>
          <a:xfrm>
            <a:off x="2147445" y="256739"/>
            <a:ext cx="5354568" cy="6340705"/>
          </a:xfrm>
          <a:prstGeom prst="rect">
            <a:avLst/>
          </a:prstGeom>
          <a:noFill/>
          <a:ln>
            <a:solidFill>
              <a:srgbClr val="A53010"/>
            </a:solidFill>
          </a:ln>
        </p:spPr>
      </p:pic>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326800" y="420368"/>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Tommaso F</a:t>
            </a:r>
            <a:r>
              <a:rPr lang="it-IT" sz="1800" b="1" i="1" cap="small" dirty="0">
                <a:solidFill>
                  <a:srgbClr val="A53010"/>
                </a:solidFill>
              </a:rPr>
              <a:t>erraresi</a:t>
            </a:r>
            <a:br>
              <a:rPr lang="it-IT" sz="1800" b="1" i="1" cap="small" dirty="0">
                <a:solidFill>
                  <a:srgbClr val="A53010"/>
                </a:solidFill>
              </a:rPr>
            </a:br>
            <a:r>
              <a:rPr lang="it-IT" sz="1800" b="1" i="1" dirty="0">
                <a:solidFill>
                  <a:srgbClr val="A53010"/>
                </a:solidFill>
              </a:rPr>
              <a:t>Gisella </a:t>
            </a:r>
            <a:r>
              <a:rPr lang="it-IT" sz="1800" b="1" i="1" cap="small" dirty="0">
                <a:solidFill>
                  <a:srgbClr val="A53010"/>
                </a:solidFill>
              </a:rPr>
              <a:t>Grechi</a:t>
            </a:r>
            <a:br>
              <a:rPr lang="it-IT" sz="1800" b="1" i="1" cap="small" dirty="0">
                <a:solidFill>
                  <a:srgbClr val="A53010"/>
                </a:solidFill>
              </a:rPr>
            </a:br>
            <a:r>
              <a:rPr lang="it-IT" sz="1800" b="1" i="1" dirty="0">
                <a:solidFill>
                  <a:srgbClr val="A53010"/>
                </a:solidFill>
              </a:rPr>
              <a:t>Rebecca</a:t>
            </a:r>
            <a:r>
              <a:rPr lang="it-IT" sz="1800" b="1" i="1" cap="small" dirty="0">
                <a:solidFill>
                  <a:srgbClr val="A53010"/>
                </a:solidFill>
              </a:rPr>
              <a:t> Siccardi</a:t>
            </a:r>
          </a:p>
          <a:p>
            <a:pPr marL="0" indent="0">
              <a:buNone/>
            </a:pPr>
            <a:endParaRPr lang="it-IT" sz="1800" b="1" i="1" cap="small" dirty="0"/>
          </a:p>
          <a:p>
            <a:pPr algn="ctr"/>
            <a:endParaRPr lang="it-IT" sz="1800" b="1" i="1" dirty="0"/>
          </a:p>
        </p:txBody>
      </p:sp>
    </p:spTree>
    <p:extLst>
      <p:ext uri="{BB962C8B-B14F-4D97-AF65-F5344CB8AC3E}">
        <p14:creationId xmlns:p14="http://schemas.microsoft.com/office/powerpoint/2010/main" val="3732437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894502" y="400114"/>
            <a:ext cx="8911687" cy="1280890"/>
          </a:xfrm>
        </p:spPr>
        <p:txBody>
          <a:bodyPr>
            <a:noAutofit/>
          </a:bodyPr>
          <a:lstStyle/>
          <a:p>
            <a:r>
              <a:rPr lang="it-IT" sz="3600" cap="small" dirty="0">
                <a:latin typeface="Cooper Black" panose="0208090404030B020404" pitchFamily="18" charset="0"/>
              </a:rPr>
              <a:t>DECOSTRUIAMO LE FAKES! </a:t>
            </a:r>
            <a:endParaRPr lang="it-IT" sz="36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927830" y="2050082"/>
            <a:ext cx="5666504" cy="3655021"/>
          </a:xfrm>
          <a:ln>
            <a:noFill/>
          </a:ln>
        </p:spPr>
        <p:txBody>
          <a:bodyPr>
            <a:normAutofit/>
          </a:bodyPr>
          <a:lstStyle/>
          <a:p>
            <a:pPr marL="0" lvl="2" algn="ctr"/>
            <a:endParaRPr lang="it-IT" sz="2000" b="1" dirty="0">
              <a:solidFill>
                <a:schemeClr val="accent1">
                  <a:lumMod val="50000"/>
                </a:schemeClr>
              </a:solidFill>
              <a:effectLst/>
              <a:latin typeface="Century Gothic" panose="020B0502020202020204" pitchFamily="34" charset="0"/>
            </a:endParaRPr>
          </a:p>
          <a:p>
            <a:pPr marL="457200" lvl="2" indent="-457200" algn="just">
              <a:spcBef>
                <a:spcPts val="700"/>
              </a:spcBef>
              <a:buFont typeface="Arial" panose="020B0604020202020204" pitchFamily="34" charset="0"/>
              <a:buChar char="•"/>
            </a:pPr>
            <a:r>
              <a:rPr lang="it-IT" sz="2400" b="1" dirty="0">
                <a:solidFill>
                  <a:srgbClr val="766F54"/>
                </a:solidFill>
                <a:effectLst/>
              </a:rPr>
              <a:t>Costruire fake news è stato facile, ma anche decostruirle!</a:t>
            </a:r>
          </a:p>
          <a:p>
            <a:pPr marL="457200" lvl="2" indent="-457200" algn="just">
              <a:spcBef>
                <a:spcPts val="700"/>
              </a:spcBef>
              <a:buFont typeface="Arial" panose="020B0604020202020204" pitchFamily="34" charset="0"/>
              <a:buChar char="•"/>
            </a:pPr>
            <a:r>
              <a:rPr lang="it-IT" sz="2400" b="1" dirty="0">
                <a:solidFill>
                  <a:srgbClr val="766F54"/>
                </a:solidFill>
                <a:effectLst/>
              </a:rPr>
              <a:t>Basta fare attenzione ad alcuni indizi, spesso semplici da individuare!</a:t>
            </a:r>
          </a:p>
          <a:p>
            <a:pPr marL="457200" lvl="2" indent="-457200" algn="just">
              <a:spcBef>
                <a:spcPts val="700"/>
              </a:spcBef>
              <a:buFont typeface="Arial" panose="020B0604020202020204" pitchFamily="34" charset="0"/>
              <a:buChar char="•"/>
            </a:pPr>
            <a:r>
              <a:rPr lang="it-IT" sz="2400" b="1" dirty="0">
                <a:solidFill>
                  <a:srgbClr val="766F54"/>
                </a:solidFill>
                <a:effectLst/>
              </a:rPr>
              <a:t>Noi abbiamo provato con le nostre…</a:t>
            </a: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8668038" y="776806"/>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br>
              <a:rPr lang="it-IT" sz="1800" b="1" i="1" dirty="0"/>
            </a:br>
            <a:endParaRPr lang="it-IT" sz="1800" b="1" i="1" cap="small" dirty="0"/>
          </a:p>
          <a:p>
            <a:pPr algn="ctr"/>
            <a:endParaRPr lang="it-IT" sz="1800" b="1" i="1" dirty="0"/>
          </a:p>
        </p:txBody>
      </p:sp>
      <p:pic>
        <p:nvPicPr>
          <p:cNvPr id="9" name="Google Shape;148;p22" descr="Immagine che contiene testo&#10;&#10;Descrizione generata automaticamente">
            <a:extLst>
              <a:ext uri="{FF2B5EF4-FFF2-40B4-BE49-F238E27FC236}">
                <a16:creationId xmlns:a16="http://schemas.microsoft.com/office/drawing/2014/main" id="{17E00DE1-2B93-4E7D-B90A-456DEFEAD516}"/>
              </a:ext>
            </a:extLst>
          </p:cNvPr>
          <p:cNvPicPr preferRelativeResize="0"/>
          <p:nvPr/>
        </p:nvPicPr>
        <p:blipFill rotWithShape="1">
          <a:blip r:embed="rId4">
            <a:alphaModFix/>
          </a:blip>
          <a:srcRect/>
          <a:stretch/>
        </p:blipFill>
        <p:spPr>
          <a:xfrm>
            <a:off x="8147850" y="2099790"/>
            <a:ext cx="4005281" cy="36550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CasellaDiTesto 11">
            <a:extLst>
              <a:ext uri="{FF2B5EF4-FFF2-40B4-BE49-F238E27FC236}">
                <a16:creationId xmlns:a16="http://schemas.microsoft.com/office/drawing/2014/main" id="{47BA16BB-A213-4608-836A-CFA049774EBD}"/>
              </a:ext>
            </a:extLst>
          </p:cNvPr>
          <p:cNvSpPr txBox="1"/>
          <p:nvPr/>
        </p:nvSpPr>
        <p:spPr>
          <a:xfrm>
            <a:off x="8147850" y="5911785"/>
            <a:ext cx="4221130" cy="58477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900"/>
              <a:buFont typeface="Calibri"/>
              <a:buNone/>
            </a:pPr>
            <a:r>
              <a:rPr lang="it-IT" sz="1600" b="1" i="0" u="sng" strike="noStrike" cap="none" dirty="0">
                <a:solidFill>
                  <a:srgbClr val="766F54"/>
                </a:solidFill>
                <a:latin typeface="Century Gothic" panose="020B0502020202020204" pitchFamily="34" charset="0"/>
                <a:ea typeface="Calibri"/>
                <a:cs typeface="Calibri"/>
                <a:sym typeface="Calibri"/>
                <a:hlinkClick r:id="rId5">
                  <a:extLst>
                    <a:ext uri="{A12FA001-AC4F-418D-AE19-62706E023703}">
                      <ahyp:hlinkClr xmlns:ahyp="http://schemas.microsoft.com/office/drawing/2018/hyperlinkcolor" val="tx"/>
                    </a:ext>
                  </a:extLst>
                </a:hlinkClick>
              </a:rPr>
              <a:t>Questa foto</a:t>
            </a:r>
            <a:r>
              <a:rPr lang="it-IT" sz="1600" b="1" i="0" u="none" strike="noStrike" cap="none" dirty="0">
                <a:solidFill>
                  <a:srgbClr val="766F54"/>
                </a:solidFill>
                <a:latin typeface="Century Gothic" panose="020B0502020202020204" pitchFamily="34" charset="0"/>
                <a:ea typeface="Calibri"/>
                <a:cs typeface="Calibri"/>
                <a:sym typeface="Calibri"/>
              </a:rPr>
              <a:t> di Autore sconosciuto è concesso in licenza da </a:t>
            </a:r>
            <a:r>
              <a:rPr lang="it-IT" sz="1600" b="1" i="0" u="sng" strike="noStrike" cap="none" dirty="0">
                <a:solidFill>
                  <a:srgbClr val="766F54"/>
                </a:solidFill>
                <a:latin typeface="Century Gothic" panose="020B0502020202020204" pitchFamily="34" charset="0"/>
                <a:ea typeface="Calibri"/>
                <a:cs typeface="Calibri"/>
                <a:sym typeface="Calibri"/>
                <a:hlinkClick r:id="rId6">
                  <a:extLst>
                    <a:ext uri="{A12FA001-AC4F-418D-AE19-62706E023703}">
                      <ahyp:hlinkClr xmlns:ahyp="http://schemas.microsoft.com/office/drawing/2018/hyperlinkcolor" val="tx"/>
                    </a:ext>
                  </a:extLst>
                </a:hlinkClick>
              </a:rPr>
              <a:t>CC BY-NC</a:t>
            </a:r>
            <a:endParaRPr lang="it-IT" sz="1600" b="1" i="0" u="none" strike="noStrike" cap="none" dirty="0">
              <a:solidFill>
                <a:srgbClr val="766F54"/>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3291073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2484437" y="394152"/>
            <a:ext cx="8911687" cy="1655929"/>
          </a:xfrm>
        </p:spPr>
        <p:txBody>
          <a:bodyPr>
            <a:noAutofit/>
          </a:bodyPr>
          <a:lstStyle/>
          <a:p>
            <a:r>
              <a:rPr lang="it-IT" sz="3600" cap="small" dirty="0">
                <a:latin typeface="Cooper Black" panose="0208090404030B020404" pitchFamily="18" charset="0"/>
              </a:rPr>
              <a:t>DIECI MOSSE </a:t>
            </a:r>
            <a:br>
              <a:rPr lang="it-IT" sz="3600" cap="small" dirty="0">
                <a:latin typeface="Cooper Black" panose="0208090404030B020404" pitchFamily="18" charset="0"/>
              </a:rPr>
            </a:br>
            <a:r>
              <a:rPr lang="it-IT" sz="3600" cap="small" dirty="0">
                <a:latin typeface="Cooper Black" panose="0208090404030B020404" pitchFamily="18" charset="0"/>
              </a:rPr>
              <a:t>PER SMENTIRE</a:t>
            </a:r>
            <a:br>
              <a:rPr lang="it-IT" sz="3600" cap="small" dirty="0">
                <a:latin typeface="Cooper Black" panose="0208090404030B020404" pitchFamily="18" charset="0"/>
              </a:rPr>
            </a:br>
            <a:r>
              <a:rPr lang="it-IT" sz="3600" cap="small" dirty="0">
                <a:latin typeface="Cooper Black" panose="0208090404030B020404" pitchFamily="18" charset="0"/>
              </a:rPr>
              <a:t>UNA FAKE NEWS</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2494900"/>
            <a:ext cx="8915400" cy="3777622"/>
          </a:xfrm>
          <a:ln>
            <a:noFill/>
          </a:ln>
        </p:spPr>
        <p:txBody>
          <a:bodyPr>
            <a:noAutofit/>
          </a:bodyPr>
          <a:lstStyle/>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1.	OSSERVA LA DATA</a:t>
            </a:r>
          </a:p>
          <a:p>
            <a:pPr marL="11113" lvl="0" indent="0" algn="just">
              <a:lnSpc>
                <a:spcPct val="107000"/>
              </a:lnSpc>
              <a:spcBef>
                <a:spcPts val="0"/>
              </a:spcBef>
              <a:buClr>
                <a:srgbClr val="000000"/>
              </a:buClr>
              <a:buSzPts val="1800"/>
              <a:buNone/>
              <a:tabLst>
                <a:tab pos="354013" algn="l"/>
              </a:tabLst>
            </a:pPr>
            <a:r>
              <a:rPr lang="it-IT" sz="2000" dirty="0">
                <a:effectLst/>
                <a:sym typeface="Helvetica Neue"/>
              </a:rPr>
              <a:t>E’ verosimile? O nell’articolo viene citato un periodo generico, o una data del passato o una data del futuro?		Es. 12/12/2050 </a:t>
            </a:r>
          </a:p>
          <a:p>
            <a:pPr marL="11113" lvl="0" indent="0" algn="just">
              <a:lnSpc>
                <a:spcPct val="107000"/>
              </a:lnSpc>
              <a:spcBef>
                <a:spcPts val="0"/>
              </a:spcBef>
              <a:buClr>
                <a:srgbClr val="000000"/>
              </a:buClr>
              <a:buSzPts val="1800"/>
              <a:buNone/>
              <a:tabLst>
                <a:tab pos="354013" algn="l"/>
              </a:tabLst>
            </a:pPr>
            <a:endParaRPr lang="it-IT" sz="2000" dirty="0">
              <a:effectLst/>
              <a:sym typeface="Helvetica Neue"/>
            </a:endParaRPr>
          </a:p>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2.	OSSERVA IL NOME DEL SITO</a:t>
            </a:r>
          </a:p>
          <a:p>
            <a:pPr marL="11113" lvl="0" indent="0" algn="just">
              <a:lnSpc>
                <a:spcPct val="107000"/>
              </a:lnSpc>
              <a:spcBef>
                <a:spcPts val="0"/>
              </a:spcBef>
              <a:buClr>
                <a:srgbClr val="000000"/>
              </a:buClr>
              <a:buSzPts val="1800"/>
              <a:buNone/>
              <a:tabLst>
                <a:tab pos="354013" algn="l"/>
              </a:tabLst>
            </a:pPr>
            <a:r>
              <a:rPr lang="it-IT" sz="2000" dirty="0">
                <a:effectLst/>
                <a:sym typeface="Helvetica Neue"/>
              </a:rPr>
              <a:t>Il nome allude ad un  sito famoso, ma cambiano alcune lettere? Contiene la rubrica CHI SIAMO? Es. </a:t>
            </a:r>
            <a:r>
              <a:rPr lang="it-IT" sz="2000" u="sng" dirty="0">
                <a:effectLst/>
                <a:sym typeface="Helvetica Neue"/>
              </a:rPr>
              <a:t>coriere.it</a:t>
            </a:r>
            <a:r>
              <a:rPr lang="it-IT" sz="2000" dirty="0">
                <a:effectLst/>
                <a:sym typeface="Helvetica Neue"/>
              </a:rPr>
              <a:t>.</a:t>
            </a:r>
          </a:p>
          <a:p>
            <a:pPr marL="11113" lvl="0" indent="0" algn="just">
              <a:lnSpc>
                <a:spcPct val="107000"/>
              </a:lnSpc>
              <a:spcBef>
                <a:spcPts val="0"/>
              </a:spcBef>
              <a:buClr>
                <a:srgbClr val="000000"/>
              </a:buClr>
              <a:buSzPts val="1800"/>
              <a:buNone/>
              <a:tabLst>
                <a:tab pos="354013" algn="l"/>
              </a:tabLst>
            </a:pPr>
            <a:endParaRPr lang="it-IT" sz="2000" dirty="0">
              <a:effectLst/>
              <a:sym typeface="Helvetica Neue"/>
            </a:endParaRPr>
          </a:p>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3.	CONTROLLA L’AUTORE DELLA NOTIZIA</a:t>
            </a:r>
          </a:p>
          <a:p>
            <a:pPr marL="11113" lvl="0" indent="0" algn="just">
              <a:lnSpc>
                <a:spcPct val="107000"/>
              </a:lnSpc>
              <a:spcBef>
                <a:spcPts val="0"/>
              </a:spcBef>
              <a:buClr>
                <a:srgbClr val="000000"/>
              </a:buClr>
              <a:buSzPts val="1800"/>
              <a:buNone/>
              <a:tabLst>
                <a:tab pos="354013" algn="l"/>
              </a:tabLst>
            </a:pPr>
            <a:r>
              <a:rPr lang="it-IT" sz="2000" dirty="0">
                <a:effectLst/>
                <a:sym typeface="Helvetica Neue"/>
              </a:rPr>
              <a:t>Fai una ricerca on line, è un esperto quotato, ha pubblicazioni, è un giornalista accreditato?</a:t>
            </a:r>
          </a:p>
          <a:p>
            <a:pPr lvl="0" algn="just">
              <a:lnSpc>
                <a:spcPct val="107000"/>
              </a:lnSpc>
              <a:spcBef>
                <a:spcPts val="0"/>
              </a:spcBef>
              <a:buClr>
                <a:srgbClr val="000000"/>
              </a:buClr>
              <a:buSzPts val="1800"/>
            </a:pPr>
            <a:endParaRPr lang="it-IT" sz="2000" dirty="0">
              <a:effectLst/>
            </a:endParaRPr>
          </a:p>
          <a:p>
            <a:pPr lvl="0" algn="just">
              <a:lnSpc>
                <a:spcPct val="107000"/>
              </a:lnSpc>
              <a:spcBef>
                <a:spcPts val="0"/>
              </a:spcBef>
              <a:buClr>
                <a:srgbClr val="000000"/>
              </a:buClr>
              <a:buSzPts val="1800"/>
            </a:pPr>
            <a:endParaRPr lang="it-IT" sz="2000" dirty="0">
              <a:effectLst/>
            </a:endParaRPr>
          </a:p>
          <a:p>
            <a:pPr marL="0" lvl="2" algn="just"/>
            <a:endParaRPr lang="it-IT" sz="2000" b="1" dirty="0">
              <a:solidFill>
                <a:schemeClr val="accent1">
                  <a:lumMod val="50000"/>
                </a:schemeClr>
              </a:solidFill>
              <a:effectLst/>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464451" y="585478"/>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A cura della </a:t>
            </a:r>
            <a:br>
              <a:rPr lang="it-IT" sz="1800" b="1" i="1" dirty="0">
                <a:solidFill>
                  <a:srgbClr val="A53010"/>
                </a:solidFill>
              </a:rPr>
            </a:br>
            <a:r>
              <a:rPr lang="it-IT" sz="1800" b="1" i="1" dirty="0">
                <a:solidFill>
                  <a:srgbClr val="A53010"/>
                </a:solidFill>
              </a:rPr>
              <a:t>I  B  CLASSICO</a:t>
            </a:r>
            <a:endParaRPr lang="it-IT" sz="1800" b="1" i="1" cap="small" dirty="0">
              <a:solidFill>
                <a:srgbClr val="A53010"/>
              </a:solidFill>
            </a:endParaRPr>
          </a:p>
          <a:p>
            <a:pPr algn="ctr"/>
            <a:endParaRPr lang="it-IT" sz="1800" b="1" i="1" dirty="0"/>
          </a:p>
        </p:txBody>
      </p:sp>
    </p:spTree>
    <p:extLst>
      <p:ext uri="{BB962C8B-B14F-4D97-AF65-F5344CB8AC3E}">
        <p14:creationId xmlns:p14="http://schemas.microsoft.com/office/powerpoint/2010/main" val="244508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latin typeface="Cooper Black" panose="0208090404030B020404" pitchFamily="18" charset="0"/>
              </a:rPr>
              <a:t>CONTINUA…</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2057696"/>
            <a:ext cx="8915400" cy="4460589"/>
          </a:xfrm>
          <a:ln>
            <a:noFill/>
          </a:ln>
        </p:spPr>
        <p:txBody>
          <a:bodyPr>
            <a:noAutofit/>
          </a:bodyPr>
          <a:lstStyle/>
          <a:p>
            <a:pPr marL="0" lvl="0" indent="0" algn="just" defTabSz="354013">
              <a:lnSpc>
                <a:spcPct val="107000"/>
              </a:lnSpc>
              <a:spcBef>
                <a:spcPts val="0"/>
              </a:spcBef>
              <a:buClr>
                <a:srgbClr val="000000"/>
              </a:buClr>
              <a:buSzPts val="1800"/>
              <a:buNone/>
            </a:pPr>
            <a:r>
              <a:rPr lang="it-IT" dirty="0">
                <a:solidFill>
                  <a:srgbClr val="A53010"/>
                </a:solidFill>
                <a:sym typeface="Helvetica Neue"/>
              </a:rPr>
              <a:t>4.	VERIFICA IL TITOLO E I CONTENUTI DELLA NOTIZIA</a:t>
            </a:r>
          </a:p>
          <a:p>
            <a:pPr marL="354013" lvl="0" indent="0" algn="just">
              <a:lnSpc>
                <a:spcPct val="107000"/>
              </a:lnSpc>
              <a:spcBef>
                <a:spcPts val="0"/>
              </a:spcBef>
              <a:buClr>
                <a:srgbClr val="000000"/>
              </a:buClr>
              <a:buSzPts val="1800"/>
              <a:buNone/>
              <a:tabLst>
                <a:tab pos="354013" algn="l"/>
              </a:tabLst>
            </a:pPr>
            <a:r>
              <a:rPr lang="it-IT" dirty="0">
                <a:sym typeface="Helvetica Neue"/>
              </a:rPr>
              <a:t>Fai un Check on line, controlla se il fatto è riportato da altri siti più autorevoli; verifica se la notizia circola o è circolata in tv o nei siti di informazione principali, se la notizia è vera si trova anche in altri siti affidabili.</a:t>
            </a:r>
          </a:p>
          <a:p>
            <a:pPr marL="354013" lvl="0" indent="0" algn="just">
              <a:lnSpc>
                <a:spcPct val="107000"/>
              </a:lnSpc>
              <a:spcBef>
                <a:spcPts val="0"/>
              </a:spcBef>
              <a:buClr>
                <a:srgbClr val="000000"/>
              </a:buClr>
              <a:buSzPts val="1800"/>
              <a:buNone/>
              <a:tabLst>
                <a:tab pos="354013" algn="l"/>
              </a:tabLst>
            </a:pPr>
            <a:r>
              <a:rPr lang="it-IT" dirty="0">
                <a:sym typeface="Helvetica Neue"/>
              </a:rPr>
              <a:t>Diffida di un titolo e/o contenuti che giocano sulle emozioni di una persona (specialmente se generano e/o amplificano ansia o paura)</a:t>
            </a:r>
            <a:endParaRPr lang="it-IT" sz="2000" dirty="0">
              <a:effectLst/>
              <a:sym typeface="Helvetica Neue"/>
            </a:endParaRP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Puntare sulle emozioni è lo strumento preferito di chi vuole impedirti di ragionare</a:t>
            </a:r>
          </a:p>
          <a:p>
            <a:pPr lvl="0" algn="just" defTabSz="354013">
              <a:lnSpc>
                <a:spcPct val="107000"/>
              </a:lnSpc>
              <a:spcBef>
                <a:spcPts val="0"/>
              </a:spcBef>
              <a:buClr>
                <a:srgbClr val="000000"/>
              </a:buClr>
              <a:buSzPts val="1800"/>
            </a:pPr>
            <a:endParaRPr lang="it-IT" sz="2000" dirty="0">
              <a:effectLst/>
              <a:sym typeface="Helvetica Neue"/>
            </a:endParaRPr>
          </a:p>
          <a:p>
            <a:pPr lvl="0" algn="just">
              <a:lnSpc>
                <a:spcPct val="107000"/>
              </a:lnSpc>
              <a:spcBef>
                <a:spcPts val="0"/>
              </a:spcBef>
              <a:buClr>
                <a:srgbClr val="000000"/>
              </a:buClr>
              <a:buSzPts val="1800"/>
            </a:pPr>
            <a:endParaRPr lang="it-IT" sz="2000" dirty="0">
              <a:effectLst/>
            </a:endParaRPr>
          </a:p>
          <a:p>
            <a:pPr lvl="0" algn="just">
              <a:lnSpc>
                <a:spcPct val="107000"/>
              </a:lnSpc>
              <a:spcBef>
                <a:spcPts val="0"/>
              </a:spcBef>
              <a:buClr>
                <a:srgbClr val="000000"/>
              </a:buClr>
              <a:buSzPts val="1800"/>
            </a:pPr>
            <a:endParaRPr lang="it-IT" sz="2000" dirty="0">
              <a:effectLst/>
            </a:endParaRPr>
          </a:p>
          <a:p>
            <a:pPr marL="0" lvl="2" algn="just"/>
            <a:endParaRPr lang="it-IT" sz="2000" b="1" dirty="0">
              <a:solidFill>
                <a:schemeClr val="accent1">
                  <a:lumMod val="50000"/>
                </a:schemeClr>
              </a:solidFill>
              <a:effectLst/>
            </a:endParaRPr>
          </a:p>
        </p:txBody>
      </p:sp>
    </p:spTree>
    <p:extLst>
      <p:ext uri="{BB962C8B-B14F-4D97-AF65-F5344CB8AC3E}">
        <p14:creationId xmlns:p14="http://schemas.microsoft.com/office/powerpoint/2010/main" val="403511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latin typeface="Cooper Black" panose="0208090404030B020404" pitchFamily="18" charset="0"/>
              </a:rPr>
              <a:t>CONTINUA…</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1440051"/>
            <a:ext cx="8915400" cy="4764103"/>
          </a:xfrm>
          <a:ln>
            <a:noFill/>
          </a:ln>
        </p:spPr>
        <p:txBody>
          <a:bodyPr>
            <a:noAutofit/>
          </a:bodyPr>
          <a:lstStyle/>
          <a:p>
            <a:pPr marL="354013" lvl="0" algn="just">
              <a:lnSpc>
                <a:spcPct val="107000"/>
              </a:lnSpc>
              <a:spcBef>
                <a:spcPts val="0"/>
              </a:spcBef>
              <a:buClr>
                <a:srgbClr val="000000"/>
              </a:buClr>
              <a:buSzPts val="1800"/>
              <a:tabLst>
                <a:tab pos="354013" algn="l"/>
              </a:tabLst>
            </a:pPr>
            <a:endParaRPr lang="it-IT" sz="2000" dirty="0">
              <a:effectLst/>
              <a:sym typeface="Helvetica Neue"/>
            </a:endParaRPr>
          </a:p>
          <a:p>
            <a:pPr lvl="0" algn="just" defTabSz="354013">
              <a:lnSpc>
                <a:spcPct val="107000"/>
              </a:lnSpc>
              <a:spcBef>
                <a:spcPts val="0"/>
              </a:spcBef>
              <a:buClr>
                <a:srgbClr val="000000"/>
              </a:buClr>
              <a:buSzPts val="1800"/>
            </a:pPr>
            <a:endParaRPr lang="it-IT" sz="2000" dirty="0">
              <a:effectLst/>
              <a:sym typeface="Helvetica Neue"/>
            </a:endParaRPr>
          </a:p>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5.	FAI UN CHECK DELLA FOTO POTREBBE ESSERE STATA MANIPOLATA</a:t>
            </a: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Lo scoprirai attraverso specializzati, o con Google immagini. Potrai controllare quando è stata scattata, da chi, in che periodo, in che occasione; o se (come capita spesso) era stata scattata in un altro contesto e per un’altra occasione. Se non risulta esistente sul web o sembra un fotomontaggio, vuol dire che la foto in questione è un falso; potrebbe anche essere uno </a:t>
            </a:r>
            <a:r>
              <a:rPr lang="it-IT" sz="2000" dirty="0" err="1">
                <a:effectLst/>
                <a:sym typeface="Helvetica Neue"/>
              </a:rPr>
              <a:t>screenshot</a:t>
            </a:r>
            <a:r>
              <a:rPr lang="it-IT" sz="2000" dirty="0">
                <a:effectLst/>
                <a:sym typeface="Helvetica Neue"/>
              </a:rPr>
              <a:t>.</a:t>
            </a:r>
          </a:p>
          <a:p>
            <a:pPr marL="11113" lvl="0" indent="0" algn="just">
              <a:lnSpc>
                <a:spcPct val="107000"/>
              </a:lnSpc>
              <a:spcBef>
                <a:spcPts val="0"/>
              </a:spcBef>
              <a:buClr>
                <a:srgbClr val="000000"/>
              </a:buClr>
              <a:buSzPts val="1800"/>
              <a:buNone/>
              <a:tabLst>
                <a:tab pos="354013" algn="l"/>
              </a:tabLst>
            </a:pPr>
            <a:endParaRPr lang="it-IT" sz="2000" dirty="0">
              <a:effectLst/>
              <a:sym typeface="Helvetica Neue"/>
            </a:endParaRPr>
          </a:p>
          <a:p>
            <a:pPr marL="11113" indent="0" algn="just">
              <a:lnSpc>
                <a:spcPct val="107000"/>
              </a:lnSpc>
              <a:spcBef>
                <a:spcPts val="0"/>
              </a:spcBef>
              <a:buClr>
                <a:srgbClr val="000000"/>
              </a:buClr>
              <a:buSzPts val="1800"/>
              <a:buNone/>
              <a:tabLst>
                <a:tab pos="354013" algn="l"/>
              </a:tabLst>
            </a:pPr>
            <a:r>
              <a:rPr lang="it-IT" dirty="0">
                <a:solidFill>
                  <a:srgbClr val="A53010"/>
                </a:solidFill>
                <a:sym typeface="Helvetica Neue"/>
              </a:rPr>
              <a:t>6.	ATTENZIONE AL DEEPFAKE</a:t>
            </a: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Bisogna fare particolarmente attenzione all’uso del </a:t>
            </a:r>
            <a:r>
              <a:rPr lang="it-IT" sz="2000" u="sng" dirty="0" err="1">
                <a:effectLst/>
                <a:sym typeface="Helvetica Neue"/>
              </a:rPr>
              <a:t>deepfake</a:t>
            </a:r>
            <a:r>
              <a:rPr lang="it-IT" sz="2000" dirty="0">
                <a:effectLst/>
                <a:sym typeface="Helvetica Neue"/>
              </a:rPr>
              <a:t>, che incolla il volto di personaggi famosi a delle comparse (la tecnica di uso  è semplice).</a:t>
            </a:r>
          </a:p>
          <a:p>
            <a:pPr lvl="0" algn="just">
              <a:lnSpc>
                <a:spcPct val="107000"/>
              </a:lnSpc>
              <a:spcBef>
                <a:spcPts val="0"/>
              </a:spcBef>
              <a:buClr>
                <a:srgbClr val="000000"/>
              </a:buClr>
              <a:buSzPts val="1800"/>
            </a:pPr>
            <a:endParaRPr lang="it-IT" sz="2000" dirty="0">
              <a:effectLst/>
            </a:endParaRPr>
          </a:p>
          <a:p>
            <a:pPr lvl="0" algn="just">
              <a:lnSpc>
                <a:spcPct val="107000"/>
              </a:lnSpc>
              <a:spcBef>
                <a:spcPts val="0"/>
              </a:spcBef>
              <a:buClr>
                <a:srgbClr val="000000"/>
              </a:buClr>
              <a:buSzPts val="1800"/>
            </a:pPr>
            <a:endParaRPr lang="it-IT" sz="2000" dirty="0">
              <a:effectLst/>
            </a:endParaRPr>
          </a:p>
          <a:p>
            <a:pPr marL="0" lvl="2" algn="just"/>
            <a:endParaRPr lang="it-IT" sz="2000" b="1" dirty="0">
              <a:solidFill>
                <a:schemeClr val="accent1">
                  <a:lumMod val="50000"/>
                </a:schemeClr>
              </a:solidFill>
              <a:effectLst/>
            </a:endParaRPr>
          </a:p>
        </p:txBody>
      </p:sp>
    </p:spTree>
    <p:extLst>
      <p:ext uri="{BB962C8B-B14F-4D97-AF65-F5344CB8AC3E}">
        <p14:creationId xmlns:p14="http://schemas.microsoft.com/office/powerpoint/2010/main" val="120663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latin typeface="Cooper Black" panose="0208090404030B020404" pitchFamily="18" charset="0"/>
              </a:rPr>
              <a:t>CONTINUA…</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ln>
            <a:noFill/>
          </a:ln>
        </p:spPr>
        <p:txBody>
          <a:bodyPr>
            <a:noAutofit/>
          </a:bodyPr>
          <a:lstStyle/>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7.	CONTROLLA IL LESSICO</a:t>
            </a: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Se è poco specialistico, contiene troppi errori, usa un registro sensazionalistico… è sospetto!</a:t>
            </a:r>
          </a:p>
          <a:p>
            <a:pPr marL="0" indent="0" algn="just">
              <a:lnSpc>
                <a:spcPct val="107000"/>
              </a:lnSpc>
              <a:spcBef>
                <a:spcPts val="0"/>
              </a:spcBef>
              <a:buClr>
                <a:srgbClr val="000000"/>
              </a:buClr>
              <a:buSzPts val="1800"/>
              <a:buNone/>
              <a:tabLst>
                <a:tab pos="354013" algn="l"/>
              </a:tabLst>
            </a:pPr>
            <a:endParaRPr lang="it-IT" sz="2000" dirty="0">
              <a:effectLst/>
              <a:sym typeface="Helvetica Neue"/>
            </a:endParaRPr>
          </a:p>
          <a:p>
            <a:pPr marL="0" indent="0" algn="just">
              <a:lnSpc>
                <a:spcPct val="107000"/>
              </a:lnSpc>
              <a:spcBef>
                <a:spcPts val="0"/>
              </a:spcBef>
              <a:buClr>
                <a:srgbClr val="000000"/>
              </a:buClr>
              <a:buSzPts val="1800"/>
              <a:buNone/>
              <a:tabLst>
                <a:tab pos="354013" algn="l"/>
              </a:tabLst>
            </a:pPr>
            <a:r>
              <a:rPr lang="it-IT" sz="2000" dirty="0">
                <a:solidFill>
                  <a:srgbClr val="A53010"/>
                </a:solidFill>
                <a:effectLst/>
                <a:sym typeface="Helvetica Neue"/>
              </a:rPr>
              <a:t>8.	NON BASARTI SUL NUMERO DI LIKE</a:t>
            </a: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Non pensare che un numero alto sia garanzia di credibilità, molte volte chi mette like è una macchina, sono like comprati e pagati proprio per indurre a leggere la notizia; inoltre spesso chi mette like lo fa senza leggere con attenzione, non è testimone attendibile della veridicità della notizia.</a:t>
            </a:r>
          </a:p>
          <a:p>
            <a:pPr lvl="0" algn="just">
              <a:lnSpc>
                <a:spcPct val="107000"/>
              </a:lnSpc>
              <a:spcBef>
                <a:spcPts val="0"/>
              </a:spcBef>
              <a:buClr>
                <a:srgbClr val="000000"/>
              </a:buClr>
              <a:buSzPts val="1800"/>
            </a:pPr>
            <a:endParaRPr lang="it-IT" sz="2000" dirty="0">
              <a:effectLst/>
            </a:endParaRPr>
          </a:p>
          <a:p>
            <a:pPr lvl="0" algn="just">
              <a:lnSpc>
                <a:spcPct val="107000"/>
              </a:lnSpc>
              <a:spcBef>
                <a:spcPts val="0"/>
              </a:spcBef>
              <a:buClr>
                <a:srgbClr val="000000"/>
              </a:buClr>
              <a:buSzPts val="1800"/>
            </a:pPr>
            <a:endParaRPr lang="it-IT" sz="2000" dirty="0">
              <a:effectLst/>
            </a:endParaRPr>
          </a:p>
          <a:p>
            <a:pPr marL="0" lvl="2" algn="just"/>
            <a:endParaRPr lang="it-IT" sz="2000" b="1" dirty="0">
              <a:solidFill>
                <a:schemeClr val="accent1">
                  <a:lumMod val="50000"/>
                </a:schemeClr>
              </a:solidFill>
              <a:effectLst/>
            </a:endParaRPr>
          </a:p>
        </p:txBody>
      </p:sp>
    </p:spTree>
    <p:extLst>
      <p:ext uri="{BB962C8B-B14F-4D97-AF65-F5344CB8AC3E}">
        <p14:creationId xmlns:p14="http://schemas.microsoft.com/office/powerpoint/2010/main" val="3063150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latin typeface="Cooper Black" panose="0208090404030B020404" pitchFamily="18" charset="0"/>
              </a:rPr>
              <a:t>CONTINUA…</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ln>
            <a:noFill/>
          </a:ln>
        </p:spPr>
        <p:txBody>
          <a:bodyPr>
            <a:noAutofit/>
          </a:bodyPr>
          <a:lstStyle/>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9.	ATTENZIONE AI BAIS</a:t>
            </a: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Verifica se la tua adesione non sia di pancia: si crede con grande facilità alla notizia che conferma un nostro pregiudizio e/o convinzione</a:t>
            </a:r>
          </a:p>
          <a:p>
            <a:pPr marL="354013" lvl="0" algn="just">
              <a:lnSpc>
                <a:spcPct val="107000"/>
              </a:lnSpc>
              <a:spcBef>
                <a:spcPts val="0"/>
              </a:spcBef>
              <a:buClr>
                <a:srgbClr val="000000"/>
              </a:buClr>
              <a:buSzPts val="1800"/>
              <a:tabLst>
                <a:tab pos="354013" algn="l"/>
              </a:tabLst>
            </a:pPr>
            <a:endParaRPr lang="it-IT" sz="2000" dirty="0">
              <a:effectLst/>
              <a:sym typeface="Helvetica Neue"/>
            </a:endParaRPr>
          </a:p>
          <a:p>
            <a:pPr marL="0" lvl="0" indent="0" algn="just" defTabSz="354013">
              <a:lnSpc>
                <a:spcPct val="107000"/>
              </a:lnSpc>
              <a:spcBef>
                <a:spcPts val="0"/>
              </a:spcBef>
              <a:buClr>
                <a:srgbClr val="000000"/>
              </a:buClr>
              <a:buSzPts val="1800"/>
              <a:buNone/>
            </a:pPr>
            <a:r>
              <a:rPr lang="it-IT" sz="2000" dirty="0">
                <a:solidFill>
                  <a:srgbClr val="A53010"/>
                </a:solidFill>
                <a:effectLst/>
                <a:sym typeface="Helvetica Neue"/>
              </a:rPr>
              <a:t>10.ATTENZIONE ALLA PUBBLICITA’ E ALL’USO DEL CLICKBAITING</a:t>
            </a:r>
          </a:p>
          <a:p>
            <a:pPr marL="354013" lvl="0" indent="0" algn="just">
              <a:lnSpc>
                <a:spcPct val="107000"/>
              </a:lnSpc>
              <a:spcBef>
                <a:spcPts val="0"/>
              </a:spcBef>
              <a:buClr>
                <a:srgbClr val="000000"/>
              </a:buClr>
              <a:buSzPts val="1800"/>
              <a:buNone/>
              <a:tabLst>
                <a:tab pos="354013" algn="l"/>
              </a:tabLst>
            </a:pPr>
            <a:r>
              <a:rPr lang="it-IT" sz="2000" dirty="0">
                <a:effectLst/>
                <a:sym typeface="Helvetica Neue"/>
              </a:rPr>
              <a:t>Verifica che la notizia non sia stata inquinata da una tecnica di marketing pubblicitaria, che mira ad attirare l’attenzione, giocando sulla parte alta e sul titolo</a:t>
            </a:r>
          </a:p>
          <a:p>
            <a:pPr marL="354013" lvl="0" algn="just">
              <a:lnSpc>
                <a:spcPct val="107000"/>
              </a:lnSpc>
              <a:spcBef>
                <a:spcPts val="0"/>
              </a:spcBef>
              <a:buClr>
                <a:srgbClr val="000000"/>
              </a:buClr>
              <a:buSzPts val="1800"/>
              <a:tabLst>
                <a:tab pos="354013" algn="l"/>
              </a:tabLst>
            </a:pPr>
            <a:endParaRPr lang="it-IT" sz="2000" dirty="0">
              <a:effectLst/>
              <a:sym typeface="Helvetica Neue"/>
            </a:endParaRPr>
          </a:p>
          <a:p>
            <a:pPr lvl="0" algn="just">
              <a:lnSpc>
                <a:spcPct val="107000"/>
              </a:lnSpc>
              <a:spcBef>
                <a:spcPts val="0"/>
              </a:spcBef>
              <a:buClr>
                <a:srgbClr val="000000"/>
              </a:buClr>
              <a:buSzPts val="1800"/>
            </a:pPr>
            <a:endParaRPr lang="it-IT" sz="2000" dirty="0">
              <a:effectLst/>
            </a:endParaRPr>
          </a:p>
          <a:p>
            <a:pPr lvl="0" algn="just">
              <a:lnSpc>
                <a:spcPct val="107000"/>
              </a:lnSpc>
              <a:spcBef>
                <a:spcPts val="0"/>
              </a:spcBef>
              <a:buClr>
                <a:srgbClr val="000000"/>
              </a:buClr>
              <a:buSzPts val="1800"/>
            </a:pPr>
            <a:endParaRPr lang="it-IT" sz="2000" dirty="0">
              <a:effectLst/>
            </a:endParaRPr>
          </a:p>
          <a:p>
            <a:pPr marL="0" lvl="2" algn="just"/>
            <a:endParaRPr lang="it-IT" sz="2000" b="1" dirty="0">
              <a:solidFill>
                <a:schemeClr val="accent1">
                  <a:lumMod val="50000"/>
                </a:schemeClr>
              </a:solidFill>
              <a:effectLst/>
            </a:endParaRPr>
          </a:p>
        </p:txBody>
      </p:sp>
    </p:spTree>
    <p:extLst>
      <p:ext uri="{BB962C8B-B14F-4D97-AF65-F5344CB8AC3E}">
        <p14:creationId xmlns:p14="http://schemas.microsoft.com/office/powerpoint/2010/main" val="4146279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solidFill>
                  <a:srgbClr val="A53010"/>
                </a:solidFill>
                <a:latin typeface="Cooper Black" panose="0208090404030B020404" pitchFamily="18" charset="0"/>
              </a:rPr>
              <a:t>PREMESSA</a:t>
            </a:r>
            <a:endParaRPr lang="it-IT" sz="3600" b="1" dirty="0">
              <a:solidFill>
                <a:srgbClr val="A53010"/>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4437" y="1675043"/>
            <a:ext cx="8915400" cy="4223329"/>
          </a:xfrm>
          <a:ln>
            <a:noFill/>
          </a:ln>
        </p:spPr>
        <p:txBody>
          <a:bodyPr>
            <a:normAutofit fontScale="92500" lnSpcReduction="10000"/>
          </a:bodyPr>
          <a:lstStyle/>
          <a:p>
            <a:pPr marL="0" lvl="2" algn="ctr"/>
            <a:endParaRPr lang="it-IT" sz="2000" b="1" dirty="0">
              <a:solidFill>
                <a:schemeClr val="accent1">
                  <a:lumMod val="50000"/>
                </a:schemeClr>
              </a:solidFill>
              <a:effectLst/>
              <a:latin typeface="Century Gothic" panose="020B0502020202020204" pitchFamily="34" charset="0"/>
            </a:endParaRPr>
          </a:p>
          <a:p>
            <a:pPr marL="0" lvl="2" algn="just" defTabSz="354013"/>
            <a:r>
              <a:rPr lang="it-IT" sz="2800" dirty="0">
                <a:solidFill>
                  <a:srgbClr val="A53010"/>
                </a:solidFill>
                <a:effectLst/>
              </a:rPr>
              <a:t>	</a:t>
            </a:r>
            <a:r>
              <a:rPr lang="it-IT" sz="2800" b="1" dirty="0">
                <a:solidFill>
                  <a:srgbClr val="A53010"/>
                </a:solidFill>
                <a:effectLst/>
                <a:latin typeface="Century Gothic" panose="020B0502020202020204" pitchFamily="34" charset="0"/>
              </a:rPr>
              <a:t>QUALCHE DATO:</a:t>
            </a:r>
          </a:p>
          <a:p>
            <a:pPr marL="342900" lvl="2" indent="-342900" algn="just">
              <a:buFont typeface="Arial" panose="020B0604020202020204" pitchFamily="34" charset="0"/>
              <a:buChar char="•"/>
            </a:pPr>
            <a:endParaRPr lang="it-IT" sz="2400" b="1" dirty="0">
              <a:solidFill>
                <a:schemeClr val="accent1">
                  <a:lumMod val="50000"/>
                </a:schemeClr>
              </a:solidFill>
              <a:effectLst/>
              <a:latin typeface="Century Gothic" panose="020B0502020202020204" pitchFamily="34" charset="0"/>
            </a:endParaRPr>
          </a:p>
          <a:p>
            <a:pPr marL="342900" lvl="2" indent="-342900" algn="just">
              <a:buFont typeface="Arial" panose="020B0604020202020204" pitchFamily="34" charset="0"/>
              <a:buChar char="•"/>
            </a:pPr>
            <a:r>
              <a:rPr lang="it-IT" sz="2200" b="1" dirty="0">
                <a:solidFill>
                  <a:schemeClr val="accent3">
                    <a:lumMod val="50000"/>
                  </a:schemeClr>
                </a:solidFill>
                <a:effectLst/>
              </a:rPr>
              <a:t>Il modulo, di dieci ore è stato sperimentato in una prima liceo classico, composta di 23 alunni</a:t>
            </a:r>
          </a:p>
          <a:p>
            <a:pPr marL="342900" lvl="2" indent="-342900" algn="just">
              <a:buFont typeface="Arial" panose="020B0604020202020204" pitchFamily="34" charset="0"/>
              <a:buChar char="•"/>
            </a:pPr>
            <a:r>
              <a:rPr lang="it-IT" sz="2200" b="1" dirty="0">
                <a:solidFill>
                  <a:schemeClr val="accent3">
                    <a:lumMod val="50000"/>
                  </a:schemeClr>
                </a:solidFill>
                <a:effectLst/>
              </a:rPr>
              <a:t>La prima fase (2 ore) è stata progettata dal tutor interno, prof. Isabella Tacchini</a:t>
            </a:r>
          </a:p>
          <a:p>
            <a:pPr marL="342900" lvl="2" indent="-342900" algn="just">
              <a:buFont typeface="Arial" panose="020B0604020202020204" pitchFamily="34" charset="0"/>
              <a:buChar char="•"/>
            </a:pPr>
            <a:r>
              <a:rPr lang="it-IT" sz="2200" b="1" dirty="0">
                <a:solidFill>
                  <a:schemeClr val="accent3">
                    <a:lumMod val="50000"/>
                  </a:schemeClr>
                </a:solidFill>
                <a:effectLst/>
              </a:rPr>
              <a:t>6 ore sono state curate da un esperto del CEM di Pavia, Dott. Marco </a:t>
            </a:r>
            <a:r>
              <a:rPr lang="it-IT" sz="2200" b="1" dirty="0" err="1">
                <a:solidFill>
                  <a:schemeClr val="accent3">
                    <a:lumMod val="50000"/>
                  </a:schemeClr>
                </a:solidFill>
                <a:effectLst/>
              </a:rPr>
              <a:t>Brucklelmann</a:t>
            </a:r>
            <a:endParaRPr lang="it-IT" sz="2200" b="1" dirty="0">
              <a:solidFill>
                <a:schemeClr val="accent3">
                  <a:lumMod val="50000"/>
                </a:schemeClr>
              </a:solidFill>
              <a:effectLst/>
            </a:endParaRPr>
          </a:p>
          <a:p>
            <a:pPr marL="342900" lvl="2" indent="-342900" algn="just">
              <a:buFont typeface="Arial" panose="020B0604020202020204" pitchFamily="34" charset="0"/>
              <a:buChar char="•"/>
            </a:pPr>
            <a:r>
              <a:rPr lang="it-IT" sz="2200" b="1" dirty="0">
                <a:solidFill>
                  <a:schemeClr val="accent3">
                    <a:lumMod val="50000"/>
                  </a:schemeClr>
                </a:solidFill>
                <a:effectLst/>
              </a:rPr>
              <a:t>Le ultime 2 ore hanno portato alla creazione di un prodotto finale multimediale, affidato alla creatività e al protagonismo degli alunni.</a:t>
            </a:r>
          </a:p>
          <a:p>
            <a:pPr marL="342900" lvl="2" indent="-342900" algn="just">
              <a:buFont typeface="Arial" panose="020B0604020202020204" pitchFamily="34" charset="0"/>
              <a:buChar char="•"/>
            </a:pPr>
            <a:endParaRPr lang="it-IT" sz="2200" b="1" dirty="0">
              <a:solidFill>
                <a:schemeClr val="accent3">
                  <a:lumMod val="50000"/>
                </a:schemeClr>
              </a:solidFill>
              <a:effectLst/>
              <a:latin typeface="Century Gothic" panose="020B0502020202020204" pitchFamily="34" charset="0"/>
            </a:endParaRP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8638541" y="594853"/>
            <a:ext cx="2619394" cy="531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ISABELLA TACCHINI</a:t>
            </a:r>
          </a:p>
          <a:p>
            <a:pPr algn="ctr"/>
            <a:endParaRPr lang="it-IT" sz="1800" b="1" i="1" dirty="0"/>
          </a:p>
        </p:txBody>
      </p:sp>
    </p:spTree>
    <p:extLst>
      <p:ext uri="{BB962C8B-B14F-4D97-AF65-F5344CB8AC3E}">
        <p14:creationId xmlns:p14="http://schemas.microsoft.com/office/powerpoint/2010/main" val="68431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latin typeface="Cooper Black" panose="0208090404030B020404" pitchFamily="18" charset="0"/>
              </a:rPr>
              <a:t>E PER FINIRE</a:t>
            </a:r>
            <a:br>
              <a:rPr lang="it-IT" sz="3600" cap="small" dirty="0">
                <a:latin typeface="Cooper Black" panose="0208090404030B020404" pitchFamily="18" charset="0"/>
              </a:rPr>
            </a:br>
            <a:r>
              <a:rPr lang="it-IT" sz="3600" cap="small" dirty="0">
                <a:latin typeface="Cooper Black" panose="0208090404030B020404" pitchFamily="18" charset="0"/>
              </a:rPr>
              <a:t>LA REGOLA AUREA:</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1865044"/>
            <a:ext cx="8915400" cy="4289949"/>
          </a:xfrm>
          <a:ln>
            <a:noFill/>
          </a:ln>
        </p:spPr>
        <p:txBody>
          <a:bodyPr>
            <a:noAutofit/>
          </a:bodyPr>
          <a:lstStyle/>
          <a:p>
            <a:pPr marL="342900" lvl="0" indent="-342900" algn="just" defTabSz="354013">
              <a:lnSpc>
                <a:spcPct val="107000"/>
              </a:lnSpc>
              <a:spcBef>
                <a:spcPts val="0"/>
              </a:spcBef>
              <a:buClr>
                <a:srgbClr val="000000"/>
              </a:buClr>
              <a:buSzPts val="1800"/>
              <a:buFont typeface="Arial" panose="020B0604020202020204" pitchFamily="34" charset="0"/>
              <a:buChar char="•"/>
            </a:pPr>
            <a:endParaRPr lang="it-IT" dirty="0">
              <a:effectLst/>
              <a:sym typeface="Helvetica Neue"/>
            </a:endParaRPr>
          </a:p>
          <a:p>
            <a:pPr marL="342900" lvl="0" indent="-342900" algn="just" defTabSz="354013">
              <a:lnSpc>
                <a:spcPct val="107000"/>
              </a:lnSpc>
              <a:spcBef>
                <a:spcPts val="0"/>
              </a:spcBef>
              <a:buClr>
                <a:srgbClr val="000000"/>
              </a:buClr>
              <a:buSzPts val="1800"/>
              <a:buFont typeface="Arial" panose="020B0604020202020204" pitchFamily="34" charset="0"/>
              <a:buChar char="•"/>
            </a:pPr>
            <a:r>
              <a:rPr lang="it-IT" sz="2400" dirty="0">
                <a:solidFill>
                  <a:srgbClr val="A53010"/>
                </a:solidFill>
                <a:effectLst/>
                <a:sym typeface="Helvetica Neue"/>
              </a:rPr>
              <a:t>Se non ti convince qualcosa, se solo hai il minimo dubbio, se non hai voglia o tempo di controllare</a:t>
            </a:r>
          </a:p>
          <a:p>
            <a:pPr marL="342900" lvl="0" indent="-342900" algn="just" defTabSz="354013">
              <a:lnSpc>
                <a:spcPct val="107000"/>
              </a:lnSpc>
              <a:spcBef>
                <a:spcPts val="0"/>
              </a:spcBef>
              <a:buClr>
                <a:srgbClr val="000000"/>
              </a:buClr>
              <a:buSzPts val="1800"/>
              <a:buFont typeface="Arial" panose="020B0604020202020204" pitchFamily="34" charset="0"/>
              <a:buChar char="•"/>
            </a:pPr>
            <a:endParaRPr lang="it-IT" sz="2400" dirty="0">
              <a:solidFill>
                <a:srgbClr val="A53010"/>
              </a:solidFill>
              <a:effectLst/>
              <a:sym typeface="Helvetica Neue"/>
            </a:endParaRPr>
          </a:p>
          <a:p>
            <a:pPr marL="342900" lvl="0" indent="-342900" algn="just" defTabSz="354013">
              <a:lnSpc>
                <a:spcPct val="107000"/>
              </a:lnSpc>
              <a:spcBef>
                <a:spcPts val="0"/>
              </a:spcBef>
              <a:buClr>
                <a:srgbClr val="000000"/>
              </a:buClr>
              <a:buSzPts val="1800"/>
              <a:buFont typeface="Arial" panose="020B0604020202020204" pitchFamily="34" charset="0"/>
              <a:buChar char="•"/>
            </a:pPr>
            <a:r>
              <a:rPr lang="it-IT" sz="2400" dirty="0">
                <a:solidFill>
                  <a:srgbClr val="A53010"/>
                </a:solidFill>
                <a:effectLst/>
                <a:sym typeface="Helvetica Neue"/>
              </a:rPr>
              <a:t>Non cliccare </a:t>
            </a:r>
          </a:p>
          <a:p>
            <a:pPr marL="342900" lvl="0" indent="-342900" algn="just" defTabSz="354013">
              <a:lnSpc>
                <a:spcPct val="107000"/>
              </a:lnSpc>
              <a:spcBef>
                <a:spcPts val="0"/>
              </a:spcBef>
              <a:buClr>
                <a:srgbClr val="000000"/>
              </a:buClr>
              <a:buSzPts val="1800"/>
              <a:buFont typeface="Arial" panose="020B0604020202020204" pitchFamily="34" charset="0"/>
              <a:buChar char="•"/>
            </a:pPr>
            <a:endParaRPr lang="it-IT" sz="2400" dirty="0">
              <a:solidFill>
                <a:srgbClr val="A53010"/>
              </a:solidFill>
              <a:effectLst/>
              <a:sym typeface="Helvetica Neue"/>
            </a:endParaRPr>
          </a:p>
          <a:p>
            <a:pPr marL="342900" lvl="0" indent="-342900" algn="just" defTabSz="354013">
              <a:lnSpc>
                <a:spcPct val="107000"/>
              </a:lnSpc>
              <a:spcBef>
                <a:spcPts val="0"/>
              </a:spcBef>
              <a:buClr>
                <a:srgbClr val="000000"/>
              </a:buClr>
              <a:buSzPts val="1800"/>
              <a:buFont typeface="Arial" panose="020B0604020202020204" pitchFamily="34" charset="0"/>
              <a:buChar char="•"/>
            </a:pPr>
            <a:endParaRPr lang="it-IT" sz="2400" dirty="0">
              <a:solidFill>
                <a:srgbClr val="A53010"/>
              </a:solidFill>
              <a:effectLst/>
              <a:sym typeface="Helvetica Neue"/>
            </a:endParaRPr>
          </a:p>
          <a:p>
            <a:pPr marL="342900" lvl="0" indent="-342900" algn="just" defTabSz="354013">
              <a:lnSpc>
                <a:spcPct val="107000"/>
              </a:lnSpc>
              <a:spcBef>
                <a:spcPts val="0"/>
              </a:spcBef>
              <a:buClr>
                <a:srgbClr val="000000"/>
              </a:buClr>
              <a:buSzPts val="1800"/>
              <a:buFont typeface="Arial" panose="020B0604020202020204" pitchFamily="34" charset="0"/>
              <a:buChar char="•"/>
            </a:pPr>
            <a:endParaRPr lang="it-IT" sz="2400" dirty="0">
              <a:solidFill>
                <a:srgbClr val="A53010"/>
              </a:solidFill>
              <a:effectLst/>
              <a:sym typeface="Helvetica Neue"/>
            </a:endParaRPr>
          </a:p>
          <a:p>
            <a:pPr marL="342900" lvl="0" indent="-342900" algn="just" defTabSz="354013">
              <a:lnSpc>
                <a:spcPct val="107000"/>
              </a:lnSpc>
              <a:spcBef>
                <a:spcPts val="0"/>
              </a:spcBef>
              <a:buClr>
                <a:srgbClr val="000000"/>
              </a:buClr>
              <a:buSzPts val="1800"/>
              <a:buFont typeface="Arial" panose="020B0604020202020204" pitchFamily="34" charset="0"/>
              <a:buChar char="•"/>
            </a:pPr>
            <a:endParaRPr lang="it-IT" sz="2400" dirty="0">
              <a:solidFill>
                <a:srgbClr val="A53010"/>
              </a:solidFill>
              <a:effectLst/>
              <a:sym typeface="Helvetica Neue"/>
            </a:endParaRPr>
          </a:p>
          <a:p>
            <a:pPr marL="342900" lvl="0" indent="-342900" algn="just" defTabSz="354013">
              <a:lnSpc>
                <a:spcPct val="107000"/>
              </a:lnSpc>
              <a:spcBef>
                <a:spcPts val="0"/>
              </a:spcBef>
              <a:buClr>
                <a:srgbClr val="000000"/>
              </a:buClr>
              <a:buSzPts val="1800"/>
              <a:buFont typeface="Arial" panose="020B0604020202020204" pitchFamily="34" charset="0"/>
              <a:buChar char="•"/>
            </a:pPr>
            <a:r>
              <a:rPr lang="it-IT" sz="2400" dirty="0">
                <a:solidFill>
                  <a:srgbClr val="A53010"/>
                </a:solidFill>
                <a:effectLst/>
                <a:sym typeface="Helvetica Neue"/>
              </a:rPr>
              <a:t>Non contribuire a diffondere una notizia potenzialmente falsa…</a:t>
            </a:r>
          </a:p>
          <a:p>
            <a:pPr lvl="0" algn="just">
              <a:lnSpc>
                <a:spcPct val="107000"/>
              </a:lnSpc>
              <a:spcBef>
                <a:spcPts val="0"/>
              </a:spcBef>
              <a:buClr>
                <a:srgbClr val="000000"/>
              </a:buClr>
              <a:buSzPts val="1800"/>
            </a:pPr>
            <a:endParaRPr lang="it-IT" sz="2400" dirty="0">
              <a:solidFill>
                <a:srgbClr val="A53010"/>
              </a:solidFill>
              <a:effectLst/>
            </a:endParaRPr>
          </a:p>
          <a:p>
            <a:pPr lvl="0" algn="just">
              <a:lnSpc>
                <a:spcPct val="107000"/>
              </a:lnSpc>
              <a:spcBef>
                <a:spcPts val="0"/>
              </a:spcBef>
              <a:buClr>
                <a:srgbClr val="000000"/>
              </a:buClr>
              <a:buSzPts val="1800"/>
            </a:pPr>
            <a:endParaRPr lang="it-IT" sz="2400" dirty="0">
              <a:solidFill>
                <a:srgbClr val="A53010"/>
              </a:solidFill>
              <a:effectLst/>
            </a:endParaRPr>
          </a:p>
          <a:p>
            <a:pPr marL="0" lvl="2" algn="just"/>
            <a:endParaRPr lang="it-IT" sz="2000" b="1" dirty="0">
              <a:solidFill>
                <a:schemeClr val="accent1">
                  <a:lumMod val="50000"/>
                </a:schemeClr>
              </a:solidFill>
              <a:effectLst/>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130155" y="584155"/>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A cura della </a:t>
            </a:r>
            <a:br>
              <a:rPr lang="it-IT" sz="1800" b="1" i="1" dirty="0">
                <a:solidFill>
                  <a:srgbClr val="A53010"/>
                </a:solidFill>
              </a:rPr>
            </a:br>
            <a:r>
              <a:rPr lang="it-IT" sz="1800" b="1" i="1" dirty="0">
                <a:solidFill>
                  <a:srgbClr val="A53010"/>
                </a:solidFill>
              </a:rPr>
              <a:t>I  B  CLASSICO</a:t>
            </a:r>
            <a:endParaRPr lang="it-IT" sz="1800" b="1" i="1" cap="small" dirty="0">
              <a:solidFill>
                <a:srgbClr val="A53010"/>
              </a:solidFill>
            </a:endParaRPr>
          </a:p>
          <a:p>
            <a:pPr algn="ctr"/>
            <a:endParaRPr lang="it-IT" sz="1800" b="1" i="1" dirty="0"/>
          </a:p>
        </p:txBody>
      </p:sp>
      <p:pic>
        <p:nvPicPr>
          <p:cNvPr id="2050" name="Picture 2" descr="Dimmi che like metti e ti dirò chi sei – Mary Ciavotta">
            <a:extLst>
              <a:ext uri="{FF2B5EF4-FFF2-40B4-BE49-F238E27FC236}">
                <a16:creationId xmlns:a16="http://schemas.microsoft.com/office/drawing/2014/main" id="{542C0724-9BDE-4232-B646-CEAD2181485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00136" y="3429000"/>
            <a:ext cx="30765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69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1000" fill="hold"/>
                                        <p:tgtEl>
                                          <p:spTgt spid="2050"/>
                                        </p:tgtEl>
                                        <p:attrNameLst>
                                          <p:attrName>ppt_w</p:attrName>
                                        </p:attrNameLst>
                                      </p:cBhvr>
                                      <p:tavLst>
                                        <p:tav tm="0">
                                          <p:val>
                                            <p:fltVal val="0"/>
                                          </p:val>
                                        </p:tav>
                                        <p:tav tm="100000">
                                          <p:val>
                                            <p:strVal val="#ppt_w"/>
                                          </p:val>
                                        </p:tav>
                                      </p:tavLst>
                                    </p:anim>
                                    <p:anim calcmode="lin" valueType="num">
                                      <p:cBhvr>
                                        <p:cTn id="36" dur="1000" fill="hold"/>
                                        <p:tgtEl>
                                          <p:spTgt spid="2050"/>
                                        </p:tgtEl>
                                        <p:attrNameLst>
                                          <p:attrName>ppt_h</p:attrName>
                                        </p:attrNameLst>
                                      </p:cBhvr>
                                      <p:tavLst>
                                        <p:tav tm="0">
                                          <p:val>
                                            <p:fltVal val="0"/>
                                          </p:val>
                                        </p:tav>
                                        <p:tav tm="100000">
                                          <p:val>
                                            <p:strVal val="#ppt_h"/>
                                          </p:val>
                                        </p:tav>
                                      </p:tavLst>
                                    </p:anim>
                                    <p:anim calcmode="lin" valueType="num">
                                      <p:cBhvr>
                                        <p:cTn id="37" dur="1000" fill="hold"/>
                                        <p:tgtEl>
                                          <p:spTgt spid="2050"/>
                                        </p:tgtEl>
                                        <p:attrNameLst>
                                          <p:attrName>style.rotation</p:attrName>
                                        </p:attrNameLst>
                                      </p:cBhvr>
                                      <p:tavLst>
                                        <p:tav tm="0">
                                          <p:val>
                                            <p:fltVal val="90"/>
                                          </p:val>
                                        </p:tav>
                                        <p:tav tm="100000">
                                          <p:val>
                                            <p:fltVal val="0"/>
                                          </p:val>
                                        </p:tav>
                                      </p:tavLst>
                                    </p:anim>
                                    <p:animEffect transition="in" filter="fade">
                                      <p:cBhvr>
                                        <p:cTn id="3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959BA2-E53A-498F-A74E-17A90D3A48BB}"/>
              </a:ext>
            </a:extLst>
          </p:cNvPr>
          <p:cNvSpPr>
            <a:spLocks noGrp="1"/>
          </p:cNvSpPr>
          <p:nvPr>
            <p:ph type="ctrTitle"/>
          </p:nvPr>
        </p:nvSpPr>
        <p:spPr>
          <a:xfrm>
            <a:off x="1693462" y="4885151"/>
            <a:ext cx="5195854" cy="1495465"/>
          </a:xfrm>
        </p:spPr>
        <p:txBody>
          <a:bodyPr>
            <a:normAutofit/>
            <a:scene3d>
              <a:camera prst="orthographicFront"/>
              <a:lightRig rig="threePt" dir="t"/>
            </a:scene3d>
            <a:sp3d extrusionH="57150">
              <a:bevelT w="114300" h="38100" prst="relaxedInset"/>
            </a:sp3d>
          </a:bodyPr>
          <a:lstStyle/>
          <a:p>
            <a:pPr algn="l">
              <a:lnSpc>
                <a:spcPts val="4000"/>
              </a:lnSpc>
            </a:pPr>
            <a:r>
              <a:rPr lang="it-IT" sz="3200" b="1" dirty="0">
                <a:solidFill>
                  <a:schemeClr val="accent1">
                    <a:lumMod val="50000"/>
                  </a:schemeClr>
                </a:solidFill>
                <a:latin typeface="Cooper Black" panose="0208090404030B020404" pitchFamily="18" charset="0"/>
              </a:rPr>
              <a:t>PROGETTO</a:t>
            </a:r>
            <a:br>
              <a:rPr lang="it-IT" sz="3200" b="1" dirty="0">
                <a:solidFill>
                  <a:schemeClr val="accent1">
                    <a:lumMod val="50000"/>
                  </a:schemeClr>
                </a:solidFill>
                <a:latin typeface="Cooper Black" panose="0208090404030B020404" pitchFamily="18" charset="0"/>
              </a:rPr>
            </a:br>
            <a:r>
              <a:rPr lang="it-IT" sz="3200" b="1" dirty="0">
                <a:solidFill>
                  <a:schemeClr val="accent1">
                    <a:lumMod val="50000"/>
                  </a:schemeClr>
                </a:solidFill>
                <a:latin typeface="Cooper Black" panose="0208090404030B020404" pitchFamily="18" charset="0"/>
              </a:rPr>
              <a:t>FAKE NEWS </a:t>
            </a:r>
            <a:r>
              <a:rPr lang="it-IT" sz="3600" b="1" dirty="0">
                <a:solidFill>
                  <a:schemeClr val="accent1">
                    <a:lumMod val="50000"/>
                  </a:schemeClr>
                </a:solidFill>
                <a:latin typeface="Cooper Black" panose="0208090404030B020404" pitchFamily="18" charset="0"/>
              </a:rPr>
              <a:t>  </a:t>
            </a:r>
            <a:r>
              <a:rPr lang="it-IT" b="1" dirty="0">
                <a:solidFill>
                  <a:schemeClr val="accent1">
                    <a:lumMod val="50000"/>
                  </a:schemeClr>
                </a:solidFill>
                <a:latin typeface="Cooper Black" panose="0208090404030B020404" pitchFamily="18" charset="0"/>
              </a:rPr>
              <a:t>OFF</a:t>
            </a:r>
          </a:p>
        </p:txBody>
      </p:sp>
      <p:pic>
        <p:nvPicPr>
          <p:cNvPr id="1026" name="Picture 2" descr="Liceo Ginnasio Statale B. Cairoli - Vigevano - Tradizione e innovazione">
            <a:extLst>
              <a:ext uri="{FF2B5EF4-FFF2-40B4-BE49-F238E27FC236}">
                <a16:creationId xmlns:a16="http://schemas.microsoft.com/office/drawing/2014/main" id="{256BBEA8-AD74-4CB1-AB93-E66D9E8D6F58}"/>
              </a:ext>
            </a:extLst>
          </p:cNvPr>
          <p:cNvPicPr>
            <a:picLocks noChangeAspect="1" noChangeArrowheads="1"/>
          </p:cNvPicPr>
          <p:nvPr/>
        </p:nvPicPr>
        <p:blipFill>
          <a:blip r:embed="rId4">
            <a:duotone>
              <a:prstClr val="black"/>
              <a:schemeClr val="accent3">
                <a:tint val="45000"/>
                <a:satMod val="400000"/>
              </a:schemeClr>
            </a:duotone>
            <a:extLst>
              <a:ext uri="{BEBA8EAE-BF5A-486C-A8C5-ECC9F3942E4B}">
                <a14:imgProps xmlns:a14="http://schemas.microsoft.com/office/drawing/2010/main">
                  <a14:imgLayer r:embed="rId5">
                    <a14:imgEffect>
                      <a14:sharpenSoften amount="25000"/>
                    </a14:imgEffect>
                    <a14:imgEffect>
                      <a14:saturation sat="99000"/>
                    </a14:imgEffect>
                  </a14:imgLayer>
                </a14:imgProps>
              </a:ext>
              <a:ext uri="{28A0092B-C50C-407E-A947-70E740481C1C}">
                <a14:useLocalDpi xmlns:a14="http://schemas.microsoft.com/office/drawing/2010/main" val="0"/>
              </a:ext>
            </a:extLst>
          </a:blip>
          <a:srcRect/>
          <a:stretch>
            <a:fillRect/>
          </a:stretch>
        </p:blipFill>
        <p:spPr bwMode="auto">
          <a:xfrm>
            <a:off x="1693461" y="1491284"/>
            <a:ext cx="9576567" cy="1869981"/>
          </a:xfrm>
          <a:prstGeom prst="rect">
            <a:avLst/>
          </a:prstGeom>
          <a:noFill/>
          <a:ln>
            <a:solidFill>
              <a:srgbClr val="766F54"/>
            </a:solidFill>
          </a:ln>
          <a:extLst>
            <a:ext uri="{909E8E84-426E-40DD-AFC4-6F175D3DCCD1}">
              <a14:hiddenFill xmlns:a14="http://schemas.microsoft.com/office/drawing/2010/main">
                <a:solidFill>
                  <a:srgbClr val="FFFFFF"/>
                </a:solidFill>
              </a14:hiddenFill>
            </a:ext>
          </a:extLst>
        </p:spPr>
      </p:pic>
      <p:sp>
        <p:nvSpPr>
          <p:cNvPr id="10" name="Titolo 1">
            <a:extLst>
              <a:ext uri="{FF2B5EF4-FFF2-40B4-BE49-F238E27FC236}">
                <a16:creationId xmlns:a16="http://schemas.microsoft.com/office/drawing/2014/main" id="{B0BD307E-1610-4853-AE2D-F209A49CCC2F}"/>
              </a:ext>
            </a:extLst>
          </p:cNvPr>
          <p:cNvSpPr txBox="1">
            <a:spLocks/>
          </p:cNvSpPr>
          <p:nvPr/>
        </p:nvSpPr>
        <p:spPr>
          <a:xfrm>
            <a:off x="7400428" y="5265694"/>
            <a:ext cx="4638714" cy="1082342"/>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it-IT" sz="2000" b="1" i="0" u="none" strike="noStrike" kern="1200" cap="none" spc="0" normalizeH="0" baseline="0" noProof="0" dirty="0">
                <a:ln>
                  <a:noFill/>
                </a:ln>
                <a:solidFill>
                  <a:srgbClr val="A53010">
                    <a:lumMod val="50000"/>
                  </a:srgbClr>
                </a:solidFill>
                <a:effectLst/>
                <a:uLnTx/>
                <a:uFillTx/>
                <a:latin typeface="Cooper Black" panose="0208090404030B020404" pitchFamily="18" charset="0"/>
                <a:ea typeface="+mj-ea"/>
                <a:cs typeface="+mj-cs"/>
              </a:rPr>
              <a:t>Progetto grafico e impaginazione</a:t>
            </a:r>
            <a:br>
              <a:rPr kumimoji="0" lang="it-IT" sz="2800" b="1" i="0" u="none" strike="noStrike" kern="1200" cap="none" spc="0" normalizeH="0" baseline="0" noProof="0" dirty="0">
                <a:ln>
                  <a:noFill/>
                </a:ln>
                <a:solidFill>
                  <a:srgbClr val="A53010">
                    <a:lumMod val="50000"/>
                  </a:srgbClr>
                </a:solidFill>
                <a:effectLst/>
                <a:uLnTx/>
                <a:uFillTx/>
                <a:latin typeface="Cooper Black" panose="0208090404030B020404" pitchFamily="18" charset="0"/>
                <a:ea typeface="+mj-ea"/>
                <a:cs typeface="+mj-cs"/>
              </a:rPr>
            </a:br>
            <a:r>
              <a:rPr kumimoji="0" lang="it-IT" sz="2000" b="1" i="0" u="none" strike="noStrike" kern="1200" cap="none" spc="0" normalizeH="0" baseline="0" noProof="0" dirty="0">
                <a:ln>
                  <a:noFill/>
                </a:ln>
                <a:solidFill>
                  <a:srgbClr val="A53010">
                    <a:lumMod val="50000"/>
                  </a:srgbClr>
                </a:solidFill>
                <a:effectLst/>
                <a:uLnTx/>
                <a:uFillTx/>
                <a:latin typeface="Cooper Black" panose="0208090404030B020404" pitchFamily="18" charset="0"/>
                <a:ea typeface="+mj-ea"/>
                <a:cs typeface="+mj-cs"/>
              </a:rPr>
              <a:t>Lorenzo </a:t>
            </a:r>
            <a:r>
              <a:rPr kumimoji="0" lang="it-IT" sz="2000" b="1" i="0" u="none" strike="noStrike" kern="1200" cap="small" spc="0" normalizeH="0" baseline="0" noProof="0" dirty="0">
                <a:ln>
                  <a:noFill/>
                </a:ln>
                <a:solidFill>
                  <a:srgbClr val="A53010">
                    <a:lumMod val="50000"/>
                  </a:srgbClr>
                </a:solidFill>
                <a:effectLst/>
                <a:uLnTx/>
                <a:uFillTx/>
                <a:latin typeface="Cooper Black" panose="0208090404030B020404" pitchFamily="18" charset="0"/>
                <a:ea typeface="+mj-ea"/>
                <a:cs typeface="+mj-cs"/>
              </a:rPr>
              <a:t>Zorzolo</a:t>
            </a:r>
          </a:p>
        </p:txBody>
      </p:sp>
    </p:spTree>
    <p:extLst>
      <p:ext uri="{BB962C8B-B14F-4D97-AF65-F5344CB8AC3E}">
        <p14:creationId xmlns:p14="http://schemas.microsoft.com/office/powerpoint/2010/main" val="216512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advClick="0" advTm="15000">
        <p15:prstTrans prst="fracture"/>
        <p:sndAc>
          <p:stSnd>
            <p:snd r:embed="rId3" name="click.wav"/>
          </p:stSnd>
        </p:sndAc>
      </p:transition>
    </mc:Choice>
    <mc:Fallback xmlns="">
      <p:transition spd="slow" advClick="0" advTm="15000">
        <p:fade/>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solidFill>
                  <a:srgbClr val="A53010"/>
                </a:solidFill>
                <a:latin typeface="Cooper Black" panose="0208090404030B020404" pitchFamily="18" charset="0"/>
              </a:rPr>
              <a:t>LE «NOSTRE» FAKES</a:t>
            </a:r>
            <a:endParaRPr lang="it-IT" sz="3600" b="1" dirty="0">
              <a:solidFill>
                <a:srgbClr val="A53010"/>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1940666"/>
            <a:ext cx="8915400" cy="3777622"/>
          </a:xfrm>
          <a:ln>
            <a:noFill/>
          </a:ln>
        </p:spPr>
        <p:txBody>
          <a:bodyPr>
            <a:normAutofit/>
          </a:bodyPr>
          <a:lstStyle/>
          <a:p>
            <a:pPr marL="0" lvl="2" algn="ctr"/>
            <a:endParaRPr lang="it-IT" sz="2000" b="1" dirty="0">
              <a:solidFill>
                <a:schemeClr val="accent1">
                  <a:lumMod val="50000"/>
                </a:schemeClr>
              </a:solidFill>
              <a:effectLst/>
              <a:latin typeface="Century Gothic" panose="020B0502020202020204" pitchFamily="34" charset="0"/>
            </a:endParaRPr>
          </a:p>
          <a:p>
            <a:pPr marL="0" lvl="2" indent="0" algn="just" defTabSz="354013">
              <a:buNone/>
            </a:pPr>
            <a:r>
              <a:rPr lang="it-IT" sz="2000" b="1" dirty="0">
                <a:solidFill>
                  <a:schemeClr val="accent3">
                    <a:lumMod val="50000"/>
                  </a:schemeClr>
                </a:solidFill>
              </a:rPr>
              <a:t>Dopo la fase preparatoria ci siamo cimentati nella creazione di fake, utilizzando </a:t>
            </a:r>
            <a:r>
              <a:rPr lang="it-IT" sz="2000" b="1" i="1" dirty="0">
                <a:solidFill>
                  <a:schemeClr val="accent3">
                    <a:lumMod val="50000"/>
                  </a:schemeClr>
                </a:solidFill>
              </a:rPr>
              <a:t>notizzia.com</a:t>
            </a:r>
            <a:r>
              <a:rPr lang="it-IT" sz="2000" b="1" dirty="0">
                <a:solidFill>
                  <a:schemeClr val="accent3">
                    <a:lumMod val="50000"/>
                  </a:schemeClr>
                </a:solidFill>
              </a:rPr>
              <a:t> in modo del tutto autonomo</a:t>
            </a:r>
          </a:p>
          <a:p>
            <a:pPr marL="342900" lvl="2" indent="-342900" algn="just">
              <a:buFont typeface="Arial" panose="020B0604020202020204" pitchFamily="34" charset="0"/>
              <a:buChar char="•"/>
            </a:pPr>
            <a:r>
              <a:rPr lang="it-IT" sz="2000" b="1" dirty="0">
                <a:solidFill>
                  <a:schemeClr val="accent3">
                    <a:lumMod val="50000"/>
                  </a:schemeClr>
                </a:solidFill>
                <a:effectLst/>
              </a:rPr>
              <a:t>E’ stato incredibilmente facile, fin troppo facile…</a:t>
            </a:r>
          </a:p>
          <a:p>
            <a:pPr marL="342900" lvl="2" indent="-342900" algn="just">
              <a:buFont typeface="Arial" panose="020B0604020202020204" pitchFamily="34" charset="0"/>
              <a:buChar char="•"/>
            </a:pPr>
            <a:r>
              <a:rPr lang="it-IT" sz="2000" b="1" dirty="0">
                <a:solidFill>
                  <a:schemeClr val="accent3">
                    <a:lumMod val="50000"/>
                  </a:schemeClr>
                </a:solidFill>
                <a:effectLst/>
              </a:rPr>
              <a:t>Ve ne presentiamo alcune…</a:t>
            </a:r>
          </a:p>
          <a:p>
            <a:pPr marL="342900" lvl="2" indent="-342900" algn="just">
              <a:buFont typeface="Arial" panose="020B0604020202020204" pitchFamily="34" charset="0"/>
              <a:buChar char="•"/>
            </a:pPr>
            <a:r>
              <a:rPr lang="it-IT" sz="2000" b="1" dirty="0">
                <a:solidFill>
                  <a:schemeClr val="accent3">
                    <a:lumMod val="50000"/>
                  </a:schemeClr>
                </a:solidFill>
                <a:effectLst/>
              </a:rPr>
              <a:t>Dopo avervi spiegato come fare</a:t>
            </a:r>
          </a:p>
          <a:p>
            <a:pPr marL="342900" lvl="2" indent="-342900" algn="just">
              <a:buFont typeface="Arial" panose="020B0604020202020204" pitchFamily="34" charset="0"/>
              <a:buChar char="•"/>
            </a:pPr>
            <a:endParaRPr lang="it-IT" sz="2400" b="1" dirty="0">
              <a:solidFill>
                <a:schemeClr val="accent1">
                  <a:lumMod val="50000"/>
                </a:schemeClr>
              </a:solidFill>
              <a:effectLst/>
              <a:latin typeface="Century Gothic" panose="020B0502020202020204" pitchFamily="34" charset="0"/>
            </a:endParaRP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8873255" y="608400"/>
            <a:ext cx="2619394" cy="531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ISABELLA TACCHINI</a:t>
            </a:r>
          </a:p>
          <a:p>
            <a:pPr algn="ctr"/>
            <a:endParaRPr lang="it-IT" sz="1800" b="1" i="1" dirty="0"/>
          </a:p>
        </p:txBody>
      </p:sp>
    </p:spTree>
    <p:extLst>
      <p:ext uri="{BB962C8B-B14F-4D97-AF65-F5344CB8AC3E}">
        <p14:creationId xmlns:p14="http://schemas.microsoft.com/office/powerpoint/2010/main" val="424905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r>
              <a:rPr lang="it-IT" sz="3600" cap="small" dirty="0">
                <a:latin typeface="Cooper Black" panose="0208090404030B020404" pitchFamily="18" charset="0"/>
              </a:rPr>
              <a:t>COSTRUIRE </a:t>
            </a:r>
            <a:br>
              <a:rPr lang="it-IT" sz="3600" cap="small" dirty="0">
                <a:latin typeface="Cooper Black" panose="0208090404030B020404" pitchFamily="18" charset="0"/>
              </a:rPr>
            </a:br>
            <a:r>
              <a:rPr lang="it-IT" sz="3600" cap="small" dirty="0">
                <a:latin typeface="Cooper Black" panose="0208090404030B020404" pitchFamily="18" charset="0"/>
              </a:rPr>
              <a:t>UNA FAKE NEWS </a:t>
            </a:r>
            <a:endParaRPr lang="it-IT" sz="36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1467761"/>
            <a:ext cx="8915400" cy="5105103"/>
          </a:xfrm>
          <a:ln>
            <a:noFill/>
          </a:ln>
        </p:spPr>
        <p:txBody>
          <a:bodyPr>
            <a:noAutofit/>
          </a:bodyPr>
          <a:lstStyle/>
          <a:p>
            <a:pPr marL="0" lvl="2" algn="ctr"/>
            <a:endParaRPr lang="it-IT" sz="2000" b="1" dirty="0">
              <a:solidFill>
                <a:schemeClr val="accent1">
                  <a:lumMod val="50000"/>
                </a:schemeClr>
              </a:solidFill>
              <a:effectLst/>
              <a:latin typeface="Century Gothic" panose="020B0502020202020204" pitchFamily="34" charset="0"/>
            </a:endParaRPr>
          </a:p>
          <a:p>
            <a:pPr marL="354013" lvl="2" indent="-354013" algn="just" defTabSz="354013"/>
            <a:r>
              <a:rPr lang="it-IT" sz="1800" b="1" dirty="0">
                <a:solidFill>
                  <a:srgbClr val="766F54"/>
                </a:solidFill>
                <a:effectLst/>
              </a:rPr>
              <a:t>Basta molto poco per creare una fake news, noi ad esempio abbiamo deciso di utilizzare il sito </a:t>
            </a:r>
            <a:r>
              <a:rPr lang="it-IT" sz="1800" b="1" i="1" dirty="0">
                <a:solidFill>
                  <a:srgbClr val="766F54"/>
                </a:solidFill>
                <a:effectLst/>
              </a:rPr>
              <a:t>notizzia.com</a:t>
            </a:r>
            <a:r>
              <a:rPr lang="it-IT" sz="1800" b="1" dirty="0">
                <a:solidFill>
                  <a:srgbClr val="766F54"/>
                </a:solidFill>
                <a:effectLst/>
              </a:rPr>
              <a:t>, ma ne esistono anche molti altri come </a:t>
            </a:r>
            <a:r>
              <a:rPr lang="it-IT" sz="1800" b="1" i="1" dirty="0">
                <a:solidFill>
                  <a:srgbClr val="766F54"/>
                </a:solidFill>
                <a:effectLst/>
              </a:rPr>
              <a:t>break </a:t>
            </a:r>
            <a:r>
              <a:rPr lang="it-IT" sz="1800" b="1" i="1" dirty="0" err="1">
                <a:solidFill>
                  <a:srgbClr val="766F54"/>
                </a:solidFill>
                <a:effectLst/>
              </a:rPr>
              <a:t>your</a:t>
            </a:r>
            <a:r>
              <a:rPr lang="it-IT" sz="1800" b="1" i="1" dirty="0">
                <a:solidFill>
                  <a:srgbClr val="766F54"/>
                </a:solidFill>
                <a:effectLst/>
              </a:rPr>
              <a:t> </a:t>
            </a:r>
            <a:r>
              <a:rPr lang="it-IT" sz="1800" b="1" i="1" dirty="0" err="1">
                <a:solidFill>
                  <a:srgbClr val="766F54"/>
                </a:solidFill>
                <a:effectLst/>
              </a:rPr>
              <a:t>own</a:t>
            </a:r>
            <a:r>
              <a:rPr lang="it-IT" sz="1800" b="1" i="1" dirty="0">
                <a:solidFill>
                  <a:srgbClr val="766F54"/>
                </a:solidFill>
                <a:effectLst/>
              </a:rPr>
              <a:t> news</a:t>
            </a:r>
            <a:r>
              <a:rPr lang="it-IT" sz="1800" b="1" dirty="0">
                <a:solidFill>
                  <a:srgbClr val="766F54"/>
                </a:solidFill>
                <a:effectLst/>
              </a:rPr>
              <a:t>, </a:t>
            </a:r>
            <a:r>
              <a:rPr lang="it-IT" sz="1800" b="1" i="1" dirty="0">
                <a:solidFill>
                  <a:srgbClr val="766F54"/>
                </a:solidFill>
                <a:effectLst/>
              </a:rPr>
              <a:t>the newspaper clipping generator</a:t>
            </a:r>
            <a:r>
              <a:rPr lang="it-IT" sz="1800" b="1" dirty="0">
                <a:solidFill>
                  <a:srgbClr val="766F54"/>
                </a:solidFill>
                <a:effectLst/>
              </a:rPr>
              <a:t>.</a:t>
            </a:r>
          </a:p>
          <a:p>
            <a:pPr marL="404813" lvl="2" indent="-404813" algn="just" defTabSz="354013"/>
            <a:r>
              <a:rPr lang="it-IT" sz="1800" b="1" dirty="0">
                <a:solidFill>
                  <a:srgbClr val="766F54"/>
                </a:solidFill>
                <a:effectLst/>
              </a:rPr>
              <a:t>Bastano </a:t>
            </a:r>
            <a:r>
              <a:rPr lang="it-IT" sz="1800" b="1" u="sng" dirty="0">
                <a:solidFill>
                  <a:srgbClr val="766F54"/>
                </a:solidFill>
                <a:effectLst/>
              </a:rPr>
              <a:t>QUATTRO SEMPLICI PASSI</a:t>
            </a:r>
            <a:r>
              <a:rPr lang="it-IT" sz="1800" b="1" dirty="0">
                <a:solidFill>
                  <a:srgbClr val="766F54"/>
                </a:solidFill>
                <a:effectLst/>
              </a:rPr>
              <a:t> per costruire una fake new (come la nostra ad esempio):</a:t>
            </a:r>
          </a:p>
          <a:p>
            <a:pPr marL="0" lvl="2" algn="just"/>
            <a:endParaRPr lang="it-IT" sz="1800" b="1" dirty="0">
              <a:solidFill>
                <a:srgbClr val="766F54"/>
              </a:solidFill>
              <a:effectLst/>
            </a:endParaRPr>
          </a:p>
          <a:p>
            <a:pPr marL="717550" lvl="2" indent="-363538" algn="just">
              <a:spcBef>
                <a:spcPts val="300"/>
              </a:spcBef>
              <a:buFont typeface="+mj-lt"/>
              <a:buAutoNum type="arabicPeriod"/>
            </a:pPr>
            <a:r>
              <a:rPr lang="it-IT" sz="1800" b="1" dirty="0">
                <a:solidFill>
                  <a:srgbClr val="766F54"/>
                </a:solidFill>
                <a:effectLst/>
              </a:rPr>
              <a:t>Creare un titolo accattivante, per attirare il più possibile l’attenzione</a:t>
            </a:r>
          </a:p>
          <a:p>
            <a:pPr marL="717550" lvl="2" indent="-363538" algn="just">
              <a:buFont typeface="+mj-lt"/>
              <a:buAutoNum type="arabicPeriod"/>
            </a:pPr>
            <a:r>
              <a:rPr lang="it-IT" sz="1800" b="1" dirty="0">
                <a:solidFill>
                  <a:srgbClr val="766F54"/>
                </a:solidFill>
                <a:effectLst/>
              </a:rPr>
              <a:t>Individuare un argomento noto e di grande interesse, ad esempio la </a:t>
            </a:r>
            <a:r>
              <a:rPr lang="it-IT" sz="1800" b="1" dirty="0" err="1">
                <a:solidFill>
                  <a:srgbClr val="766F54"/>
                </a:solidFill>
                <a:effectLst/>
              </a:rPr>
              <a:t>royal</a:t>
            </a:r>
            <a:r>
              <a:rPr lang="it-IT" sz="1800" b="1" dirty="0">
                <a:solidFill>
                  <a:srgbClr val="766F54"/>
                </a:solidFill>
                <a:effectLst/>
              </a:rPr>
              <a:t> family, che in questo periodo sta suscitando grandi polemiche</a:t>
            </a:r>
          </a:p>
          <a:p>
            <a:pPr marL="717550" lvl="2" indent="-363538" algn="just">
              <a:buFont typeface="+mj-lt"/>
              <a:buAutoNum type="arabicPeriod"/>
            </a:pPr>
            <a:r>
              <a:rPr lang="it-IT" sz="1800" b="1" dirty="0">
                <a:solidFill>
                  <a:srgbClr val="766F54"/>
                </a:solidFill>
                <a:effectLst/>
              </a:rPr>
              <a:t>Non dare la fonte da cui sarebbe giunta la notizia</a:t>
            </a:r>
          </a:p>
          <a:p>
            <a:pPr marL="717550" lvl="2" indent="-363538" algn="just">
              <a:buFont typeface="+mj-lt"/>
              <a:buAutoNum type="arabicPeriod"/>
            </a:pPr>
            <a:r>
              <a:rPr lang="it-IT" sz="1800" b="1" dirty="0">
                <a:solidFill>
                  <a:srgbClr val="766F54"/>
                </a:solidFill>
                <a:effectLst/>
              </a:rPr>
              <a:t>Utilizzare parole «chiave» per scegliere l’immagine, in modo che sia la più realistica possibile e inerente al contesto di cui si sta parlando e accertarsi che la foto scelta non sia stata manipolata e che quindi si tratti di un contenuto vero</a:t>
            </a:r>
          </a:p>
          <a:p>
            <a:pPr marL="457200" lvl="2" indent="-457200" algn="just">
              <a:buFont typeface="+mj-lt"/>
              <a:buAutoNum type="arabicPeriod"/>
            </a:pPr>
            <a:endParaRPr lang="it-IT" sz="2400" b="1" dirty="0">
              <a:solidFill>
                <a:srgbClr val="766F54"/>
              </a:solidFill>
              <a:effectLst/>
              <a:latin typeface="Century Gothic" panose="020B0502020202020204" pitchFamily="34" charset="0"/>
            </a:endParaRP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8658206" y="472006"/>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Gaia </a:t>
            </a:r>
            <a:r>
              <a:rPr lang="it-IT" sz="1800" b="1" i="1" cap="small" dirty="0">
                <a:solidFill>
                  <a:srgbClr val="A53010"/>
                </a:solidFill>
              </a:rPr>
              <a:t>Casarotti</a:t>
            </a:r>
            <a:br>
              <a:rPr lang="it-IT" sz="1800" b="1" i="1" dirty="0">
                <a:solidFill>
                  <a:srgbClr val="A53010"/>
                </a:solidFill>
              </a:rPr>
            </a:br>
            <a:r>
              <a:rPr lang="it-IT" sz="1800" b="1" i="1" dirty="0">
                <a:solidFill>
                  <a:srgbClr val="A53010"/>
                </a:solidFill>
              </a:rPr>
              <a:t>Corinna </a:t>
            </a:r>
            <a:r>
              <a:rPr lang="it-IT" sz="1800" b="1" i="1" cap="small" dirty="0" err="1">
                <a:solidFill>
                  <a:srgbClr val="A53010"/>
                </a:solidFill>
              </a:rPr>
              <a:t>Percio</a:t>
            </a:r>
            <a:br>
              <a:rPr lang="it-IT" sz="1800" b="1" i="1" dirty="0">
                <a:solidFill>
                  <a:srgbClr val="A53010"/>
                </a:solidFill>
              </a:rPr>
            </a:br>
            <a:r>
              <a:rPr lang="it-IT" sz="1800" b="1" i="1" dirty="0">
                <a:solidFill>
                  <a:srgbClr val="A53010"/>
                </a:solidFill>
              </a:rPr>
              <a:t>Francesca </a:t>
            </a:r>
            <a:r>
              <a:rPr lang="it-IT" sz="1800" b="1" i="1" cap="small" dirty="0" err="1">
                <a:solidFill>
                  <a:srgbClr val="A53010"/>
                </a:solidFill>
              </a:rPr>
              <a:t>Tricoci</a:t>
            </a:r>
            <a:endParaRPr lang="it-IT" sz="1800" b="1" i="1" cap="small" dirty="0">
              <a:solidFill>
                <a:srgbClr val="A53010"/>
              </a:solidFill>
            </a:endParaRPr>
          </a:p>
          <a:p>
            <a:pPr algn="ctr"/>
            <a:endParaRPr lang="it-IT" sz="1800" b="1" i="1" dirty="0"/>
          </a:p>
        </p:txBody>
      </p:sp>
    </p:spTree>
    <p:extLst>
      <p:ext uri="{BB962C8B-B14F-4D97-AF65-F5344CB8AC3E}">
        <p14:creationId xmlns:p14="http://schemas.microsoft.com/office/powerpoint/2010/main" val="2988827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6" end="6"/>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2002656" y="325327"/>
            <a:ext cx="8911687" cy="1280890"/>
          </a:xfrm>
        </p:spPr>
        <p:txBody>
          <a:bodyPr>
            <a:noAutofit/>
          </a:bodyPr>
          <a:lstStyle/>
          <a:p>
            <a:r>
              <a:rPr lang="it-IT" sz="3600" cap="small" dirty="0">
                <a:latin typeface="Cooper Black" panose="0208090404030B020404" pitchFamily="18" charset="0"/>
              </a:rPr>
              <a:t>CESTINO O DARK WEB? </a:t>
            </a:r>
            <a:br>
              <a:rPr lang="it-IT" sz="3600" cap="small" dirty="0">
                <a:latin typeface="Cooper Black" panose="0208090404030B020404" pitchFamily="18" charset="0"/>
              </a:rPr>
            </a:br>
            <a:r>
              <a:rPr lang="it-IT" sz="2000" cap="small" dirty="0">
                <a:latin typeface="Cooper Black" panose="0208090404030B020404" pitchFamily="18" charset="0"/>
              </a:rPr>
              <a:t>Le foto della galleria si eliminano davvero?</a:t>
            </a:r>
            <a:endParaRPr lang="it-IT" sz="20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058759" y="1679584"/>
            <a:ext cx="6866041" cy="4680231"/>
          </a:xfrm>
          <a:ln>
            <a:noFill/>
          </a:ln>
        </p:spPr>
        <p:txBody>
          <a:bodyPr numCol="2" spcCol="432000">
            <a:normAutofit fontScale="92500" lnSpcReduction="20000"/>
          </a:bodyPr>
          <a:lstStyle/>
          <a:p>
            <a:pPr marL="0" lvl="2" indent="0" algn="just" defTabSz="354013">
              <a:buNone/>
            </a:pPr>
            <a:r>
              <a:rPr lang="it-IT" sz="2000" b="1" dirty="0">
                <a:solidFill>
                  <a:srgbClr val="766F54"/>
                </a:solidFill>
                <a:effectLst/>
              </a:rPr>
              <a:t>Molti si chiedono se </a:t>
            </a:r>
            <a:r>
              <a:rPr lang="it-IT" sz="2000" b="1" dirty="0" err="1">
                <a:solidFill>
                  <a:srgbClr val="766F54"/>
                </a:solidFill>
                <a:effectLst/>
              </a:rPr>
              <a:t>dav</a:t>
            </a:r>
            <a:r>
              <a:rPr lang="it-IT" sz="2000" b="1" dirty="0">
                <a:solidFill>
                  <a:srgbClr val="766F54"/>
                </a:solidFill>
                <a:effectLst/>
              </a:rPr>
              <a:t>-vero le foto che spostiamo nel cestino dei nostri smartphone si cancellino definitivamente o se ci siano invece dei collega-menti esterni con il dark web, un settore di Internet pieno di pericoli e attività illegali. Nessuno conosce infatti la vera destinazione di queste immagini che, dopo un determinato periodo, non risultano più visibili.</a:t>
            </a:r>
          </a:p>
          <a:p>
            <a:pPr marL="0" lvl="2" indent="0" algn="just" defTabSz="354013">
              <a:buNone/>
            </a:pPr>
            <a:r>
              <a:rPr lang="it-IT" sz="2000" b="1" dirty="0">
                <a:solidFill>
                  <a:srgbClr val="766F54"/>
                </a:solidFill>
                <a:effectLst/>
              </a:rPr>
              <a:t>Alcuni utenti segnalano la presenza di elementi </a:t>
            </a:r>
            <a:r>
              <a:rPr lang="it-IT" sz="2000" b="1" dirty="0" err="1">
                <a:solidFill>
                  <a:srgbClr val="766F54"/>
                </a:solidFill>
                <a:effectLst/>
              </a:rPr>
              <a:t>pre-cedentemente</a:t>
            </a:r>
            <a:r>
              <a:rPr lang="it-IT" sz="2000" b="1" dirty="0">
                <a:solidFill>
                  <a:srgbClr val="766F54"/>
                </a:solidFill>
                <a:effectLst/>
              </a:rPr>
              <a:t> cancellati nei luoghi più remoti di </a:t>
            </a:r>
            <a:r>
              <a:rPr lang="it-IT" sz="2000" b="1" i="1" dirty="0" err="1">
                <a:solidFill>
                  <a:srgbClr val="766F54"/>
                </a:solidFill>
                <a:effectLst/>
              </a:rPr>
              <a:t>google</a:t>
            </a:r>
            <a:r>
              <a:rPr lang="it-IT" sz="2000" b="1" dirty="0">
                <a:solidFill>
                  <a:srgbClr val="766F54"/>
                </a:solidFill>
                <a:effectLst/>
              </a:rPr>
              <a:t> (dark web, deep web, </a:t>
            </a:r>
            <a:r>
              <a:rPr lang="it-IT" sz="2000" b="1" dirty="0" err="1">
                <a:solidFill>
                  <a:srgbClr val="766F54"/>
                </a:solidFill>
                <a:effectLst/>
              </a:rPr>
              <a:t>ecc</a:t>
            </a:r>
            <a:r>
              <a:rPr lang="it-IT" sz="2000" b="1" dirty="0">
                <a:solidFill>
                  <a:srgbClr val="766F54"/>
                </a:solidFill>
                <a:effectLst/>
              </a:rPr>
              <a:t>…).</a:t>
            </a:r>
          </a:p>
          <a:p>
            <a:pPr marL="0" lvl="2" indent="0" algn="just" defTabSz="354013">
              <a:buNone/>
            </a:pPr>
            <a:r>
              <a:rPr lang="it-IT" sz="2000" b="1" dirty="0">
                <a:solidFill>
                  <a:srgbClr val="766F54"/>
                </a:solidFill>
                <a:effectLst/>
              </a:rPr>
              <a:t>Fatto scontato, se si pensa che in </a:t>
            </a:r>
            <a:r>
              <a:rPr lang="it-IT" sz="2000" b="1" i="1" dirty="0" err="1">
                <a:solidFill>
                  <a:srgbClr val="766F54"/>
                </a:solidFill>
                <a:effectLst/>
              </a:rPr>
              <a:t>google</a:t>
            </a:r>
            <a:r>
              <a:rPr lang="it-IT" sz="2000" b="1" dirty="0">
                <a:solidFill>
                  <a:srgbClr val="766F54"/>
                </a:solidFill>
                <a:effectLst/>
              </a:rPr>
              <a:t> vi sono persone specializzate nel-</a:t>
            </a:r>
            <a:r>
              <a:rPr lang="it-IT" sz="2000" b="1" dirty="0" err="1">
                <a:solidFill>
                  <a:srgbClr val="766F54"/>
                </a:solidFill>
                <a:effectLst/>
              </a:rPr>
              <a:t>l’hackerare</a:t>
            </a:r>
            <a:r>
              <a:rPr lang="it-IT" sz="2000" b="1" dirty="0">
                <a:solidFill>
                  <a:srgbClr val="766F54"/>
                </a:solidFill>
                <a:effectLst/>
              </a:rPr>
              <a:t> sistemi </a:t>
            </a:r>
            <a:r>
              <a:rPr lang="it-IT" sz="2000" b="1" dirty="0" err="1">
                <a:solidFill>
                  <a:srgbClr val="766F54"/>
                </a:solidFill>
                <a:effectLst/>
              </a:rPr>
              <a:t>com</a:t>
            </a:r>
            <a:r>
              <a:rPr lang="it-IT" sz="2000" b="1" dirty="0">
                <a:solidFill>
                  <a:srgbClr val="766F54"/>
                </a:solidFill>
                <a:effectLst/>
              </a:rPr>
              <a:t>-plessi a danno di persone inesperte a riguardo. Il telefono diventa di giorno in giorno un posto meno sicuro… Potremo ancora fidarci di scattare una semplice fotografia?</a:t>
            </a:r>
          </a:p>
          <a:p>
            <a:pPr marL="0" lvl="2" algn="just"/>
            <a:endParaRPr lang="it-IT" sz="2000" b="1" dirty="0">
              <a:solidFill>
                <a:srgbClr val="766F54"/>
              </a:solidFill>
              <a:effectLst/>
            </a:endParaRPr>
          </a:p>
          <a:p>
            <a:pPr marL="0" lvl="2" algn="just"/>
            <a:endParaRPr lang="it-IT" sz="2400" b="1" dirty="0">
              <a:solidFill>
                <a:schemeClr val="accent1">
                  <a:lumMod val="50000"/>
                </a:schemeClr>
              </a:solidFill>
              <a:effectLst/>
              <a:latin typeface="Century Gothic" panose="020B0502020202020204" pitchFamily="34" charset="0"/>
            </a:endParaRP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350478" y="422294"/>
            <a:ext cx="1951338" cy="1273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Sara </a:t>
            </a:r>
            <a:r>
              <a:rPr lang="it-IT" sz="1800" b="1" i="1" cap="small" dirty="0" err="1">
                <a:solidFill>
                  <a:srgbClr val="A53010"/>
                </a:solidFill>
              </a:rPr>
              <a:t>Essawi</a:t>
            </a:r>
            <a:br>
              <a:rPr lang="it-IT" sz="1800" b="1" i="1" dirty="0">
                <a:solidFill>
                  <a:srgbClr val="A53010"/>
                </a:solidFill>
              </a:rPr>
            </a:br>
            <a:r>
              <a:rPr lang="it-IT" sz="1800" b="1" i="1" dirty="0">
                <a:solidFill>
                  <a:srgbClr val="A53010"/>
                </a:solidFill>
              </a:rPr>
              <a:t>Paola </a:t>
            </a:r>
            <a:r>
              <a:rPr lang="it-IT" sz="1800" b="1" i="1" cap="small" dirty="0">
                <a:solidFill>
                  <a:srgbClr val="A53010"/>
                </a:solidFill>
              </a:rPr>
              <a:t>Redaelli</a:t>
            </a:r>
            <a:br>
              <a:rPr lang="it-IT" sz="1800" b="1" i="1" cap="small" dirty="0">
                <a:solidFill>
                  <a:srgbClr val="A53010"/>
                </a:solidFill>
              </a:rPr>
            </a:br>
            <a:r>
              <a:rPr lang="it-IT" sz="1800" b="1" i="1" dirty="0">
                <a:solidFill>
                  <a:srgbClr val="A53010"/>
                </a:solidFill>
              </a:rPr>
              <a:t>Eleonora </a:t>
            </a:r>
            <a:r>
              <a:rPr lang="it-IT" sz="1800" b="1" i="1" dirty="0" err="1">
                <a:solidFill>
                  <a:srgbClr val="A53010"/>
                </a:solidFill>
              </a:rPr>
              <a:t>V</a:t>
            </a:r>
            <a:r>
              <a:rPr lang="it-IT" sz="1800" b="1" i="1" cap="small" dirty="0" err="1">
                <a:solidFill>
                  <a:srgbClr val="A53010"/>
                </a:solidFill>
              </a:rPr>
              <a:t>ierzi</a:t>
            </a:r>
            <a:br>
              <a:rPr lang="it-IT" sz="1800" b="1" i="1" dirty="0"/>
            </a:br>
            <a:endParaRPr lang="it-IT" sz="1800" b="1" i="1" cap="small" dirty="0"/>
          </a:p>
          <a:p>
            <a:pPr algn="ctr"/>
            <a:endParaRPr lang="it-IT" sz="1800" b="1" i="1" dirty="0"/>
          </a:p>
        </p:txBody>
      </p:sp>
      <p:pic>
        <p:nvPicPr>
          <p:cNvPr id="6" name="Google Shape;111;p17" descr="WhatsApp Image 2021-05-01 at 15.54.28.jpeg">
            <a:extLst>
              <a:ext uri="{FF2B5EF4-FFF2-40B4-BE49-F238E27FC236}">
                <a16:creationId xmlns:a16="http://schemas.microsoft.com/office/drawing/2014/main" id="{A82226FE-D20D-4BCA-94E3-7F8EEBAEFB6B}"/>
              </a:ext>
            </a:extLst>
          </p:cNvPr>
          <p:cNvPicPr preferRelativeResize="0"/>
          <p:nvPr/>
        </p:nvPicPr>
        <p:blipFill rotWithShape="1">
          <a:blip r:embed="rId4">
            <a:alphaModFix/>
          </a:blip>
          <a:srcRect l="-5376" t="1033" r="5376" b="22781"/>
          <a:stretch/>
        </p:blipFill>
        <p:spPr>
          <a:xfrm>
            <a:off x="8348098" y="1682657"/>
            <a:ext cx="3048026" cy="3320971"/>
          </a:xfrm>
          <a:prstGeom prst="rect">
            <a:avLst/>
          </a:prstGeom>
          <a:noFill/>
          <a:ln>
            <a:noFill/>
          </a:ln>
        </p:spPr>
      </p:pic>
    </p:spTree>
    <p:extLst>
      <p:ext uri="{BB962C8B-B14F-4D97-AF65-F5344CB8AC3E}">
        <p14:creationId xmlns:p14="http://schemas.microsoft.com/office/powerpoint/2010/main" val="2802218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790362" y="324214"/>
            <a:ext cx="8911687" cy="1575705"/>
          </a:xfrm>
        </p:spPr>
        <p:txBody>
          <a:bodyPr>
            <a:noAutofit/>
          </a:bodyPr>
          <a:lstStyle/>
          <a:p>
            <a:r>
              <a:rPr lang="it-IT" sz="3600" cap="small" dirty="0">
                <a:latin typeface="Cooper Black" panose="0208090404030B020404" pitchFamily="18" charset="0"/>
              </a:rPr>
              <a:t>BARRETTE CON SUCCO </a:t>
            </a:r>
            <a:br>
              <a:rPr lang="it-IT" sz="3600" cap="small" dirty="0">
                <a:latin typeface="Cooper Black" panose="0208090404030B020404" pitchFamily="18" charset="0"/>
              </a:rPr>
            </a:br>
            <a:r>
              <a:rPr lang="it-IT" sz="3600" cap="small" dirty="0">
                <a:latin typeface="Cooper Black" panose="0208090404030B020404" pitchFamily="18" charset="0"/>
              </a:rPr>
              <a:t>DI MELOGRANO</a:t>
            </a:r>
            <a:br>
              <a:rPr lang="it-IT" sz="3600" cap="small" dirty="0">
                <a:latin typeface="Cooper Black" panose="0208090404030B020404" pitchFamily="18" charset="0"/>
              </a:rPr>
            </a:br>
            <a:r>
              <a:rPr lang="it-IT" sz="2000" cap="small" dirty="0">
                <a:latin typeface="Cooper Black" panose="0208090404030B020404" pitchFamily="18" charset="0"/>
              </a:rPr>
              <a:t>Sostituiscono la dieta e anche </a:t>
            </a:r>
            <a:r>
              <a:rPr lang="it-IT" sz="2000" cap="small" dirty="0" err="1">
                <a:latin typeface="Cooper Black" panose="0208090404030B020404" pitchFamily="18" charset="0"/>
              </a:rPr>
              <a:t>l’attivita’</a:t>
            </a:r>
            <a:r>
              <a:rPr lang="it-IT" sz="2000" cap="small" dirty="0">
                <a:latin typeface="Cooper Black" panose="0208090404030B020404" pitchFamily="18" charset="0"/>
              </a:rPr>
              <a:t> fisica</a:t>
            </a:r>
            <a:endParaRPr lang="it-IT" sz="20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862997" y="2057695"/>
            <a:ext cx="6425457" cy="4352937"/>
          </a:xfrm>
          <a:ln>
            <a:noFill/>
          </a:ln>
        </p:spPr>
        <p:txBody>
          <a:bodyPr numCol="1" spcCol="432000">
            <a:normAutofit lnSpcReduction="10000"/>
          </a:bodyPr>
          <a:lstStyle/>
          <a:p>
            <a:pPr marL="0" lvl="2" algn="just" defTabSz="354013"/>
            <a:endParaRPr lang="it-IT" sz="2000" dirty="0">
              <a:effectLst/>
            </a:endParaRPr>
          </a:p>
          <a:p>
            <a:pPr marL="0" lvl="2" indent="0" algn="just" defTabSz="354013">
              <a:buNone/>
            </a:pPr>
            <a:r>
              <a:rPr lang="it-IT" sz="2000" b="1" dirty="0">
                <a:solidFill>
                  <a:srgbClr val="766F54"/>
                </a:solidFill>
                <a:effectLst/>
              </a:rPr>
              <a:t>L’ultimo articolo pubblicato su </a:t>
            </a:r>
            <a:r>
              <a:rPr lang="it-IT" sz="2000" b="1" i="1" dirty="0">
                <a:solidFill>
                  <a:srgbClr val="766F54"/>
                </a:solidFill>
                <a:effectLst/>
              </a:rPr>
              <a:t>coriere.it</a:t>
            </a:r>
            <a:r>
              <a:rPr lang="it-IT" sz="2000" b="1" dirty="0">
                <a:solidFill>
                  <a:srgbClr val="766F54"/>
                </a:solidFill>
                <a:effectLst/>
              </a:rPr>
              <a:t> ha annunciato il prossimo lancio sul mercato della nuova barretta della </a:t>
            </a:r>
            <a:r>
              <a:rPr lang="it-IT" sz="2000" b="1" dirty="0" err="1">
                <a:solidFill>
                  <a:srgbClr val="766F54"/>
                </a:solidFill>
                <a:effectLst/>
              </a:rPr>
              <a:t>Enervis</a:t>
            </a:r>
            <a:r>
              <a:rPr lang="it-IT" sz="2000" b="1" dirty="0">
                <a:solidFill>
                  <a:srgbClr val="766F54"/>
                </a:solidFill>
                <a:effectLst/>
              </a:rPr>
              <a:t> al gusto melograno.</a:t>
            </a:r>
          </a:p>
          <a:p>
            <a:pPr marL="0" lvl="2" indent="0" algn="just" defTabSz="354013">
              <a:buNone/>
            </a:pPr>
            <a:r>
              <a:rPr lang="it-IT" sz="2000" b="1" dirty="0">
                <a:solidFill>
                  <a:srgbClr val="766F54"/>
                </a:solidFill>
                <a:effectLst/>
              </a:rPr>
              <a:t>E’ stato scoperto da poco che il succo e le fibre di questo frutto </a:t>
            </a:r>
            <a:r>
              <a:rPr lang="it-IT" sz="2000" b="1" dirty="0" err="1">
                <a:solidFill>
                  <a:srgbClr val="766F54"/>
                </a:solidFill>
                <a:effectLst/>
              </a:rPr>
              <a:t>contentono</a:t>
            </a:r>
            <a:r>
              <a:rPr lang="it-IT" sz="2000" b="1" dirty="0">
                <a:solidFill>
                  <a:srgbClr val="766F54"/>
                </a:solidFill>
                <a:effectLst/>
              </a:rPr>
              <a:t> proteine «brucia grassi». Nel momento in cui vengono assimilate reagiscono infatti con le cellule epatiche, provocando un consumo energetico tale da far perdere peso corporeo.</a:t>
            </a:r>
          </a:p>
          <a:p>
            <a:pPr marL="0" lvl="2" indent="0" algn="just" defTabSz="354013">
              <a:buNone/>
            </a:pPr>
            <a:r>
              <a:rPr lang="it-IT" sz="2000" b="1" dirty="0">
                <a:solidFill>
                  <a:srgbClr val="766F54"/>
                </a:solidFill>
                <a:effectLst/>
              </a:rPr>
              <a:t>E’ stato ipotizzato un grande successo per questa «miracolosa» barretta che sarà distribuita nei supermercati e nelle palestre.</a:t>
            </a:r>
          </a:p>
          <a:p>
            <a:pPr marL="0" lvl="2" algn="just"/>
            <a:endParaRPr lang="it-IT" sz="2000" b="1" dirty="0">
              <a:solidFill>
                <a:schemeClr val="accent1">
                  <a:lumMod val="50000"/>
                </a:schemeClr>
              </a:solidFill>
              <a:effectLst/>
            </a:endParaRPr>
          </a:p>
          <a:p>
            <a:pPr marL="0" lvl="2" algn="just"/>
            <a:endParaRPr lang="it-IT" sz="2400" b="1" dirty="0">
              <a:solidFill>
                <a:schemeClr val="accent1">
                  <a:lumMod val="50000"/>
                </a:schemeClr>
              </a:solidFill>
              <a:effectLst/>
              <a:latin typeface="Century Gothic" panose="020B0502020202020204" pitchFamily="34" charset="0"/>
            </a:endParaRP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8697534" y="776805"/>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Cecilia P</a:t>
            </a:r>
            <a:r>
              <a:rPr lang="it-IT" sz="1800" b="1" i="1" cap="small" dirty="0">
                <a:solidFill>
                  <a:srgbClr val="A53010"/>
                </a:solidFill>
              </a:rPr>
              <a:t>anebianco</a:t>
            </a:r>
            <a:br>
              <a:rPr lang="it-IT" sz="1800" b="1" i="1" dirty="0">
                <a:solidFill>
                  <a:srgbClr val="A53010"/>
                </a:solidFill>
              </a:rPr>
            </a:br>
            <a:endParaRPr lang="it-IT" sz="1800" b="1" i="1" cap="small" dirty="0">
              <a:solidFill>
                <a:srgbClr val="A53010"/>
              </a:solidFill>
            </a:endParaRPr>
          </a:p>
          <a:p>
            <a:pPr algn="ctr"/>
            <a:endParaRPr lang="it-IT" sz="1800" b="1" i="1" dirty="0"/>
          </a:p>
        </p:txBody>
      </p:sp>
      <p:pic>
        <p:nvPicPr>
          <p:cNvPr id="7" name="Google Shape;120;p18">
            <a:extLst>
              <a:ext uri="{FF2B5EF4-FFF2-40B4-BE49-F238E27FC236}">
                <a16:creationId xmlns:a16="http://schemas.microsoft.com/office/drawing/2014/main" id="{68D2F18B-FB55-4C3D-B006-126809F93D62}"/>
              </a:ext>
            </a:extLst>
          </p:cNvPr>
          <p:cNvPicPr preferRelativeResize="0"/>
          <p:nvPr/>
        </p:nvPicPr>
        <p:blipFill rotWithShape="1">
          <a:blip r:embed="rId4">
            <a:alphaModFix/>
          </a:blip>
          <a:srcRect/>
          <a:stretch/>
        </p:blipFill>
        <p:spPr>
          <a:xfrm>
            <a:off x="8702667" y="3094649"/>
            <a:ext cx="3494465" cy="2986546"/>
          </a:xfrm>
          <a:prstGeom prst="rect">
            <a:avLst/>
          </a:prstGeom>
          <a:noFill/>
          <a:ln>
            <a:noFill/>
          </a:ln>
        </p:spPr>
      </p:pic>
    </p:spTree>
    <p:extLst>
      <p:ext uri="{BB962C8B-B14F-4D97-AF65-F5344CB8AC3E}">
        <p14:creationId xmlns:p14="http://schemas.microsoft.com/office/powerpoint/2010/main" val="274509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796179" y="295830"/>
            <a:ext cx="8911687" cy="1280890"/>
          </a:xfrm>
        </p:spPr>
        <p:txBody>
          <a:bodyPr>
            <a:noAutofit/>
          </a:bodyPr>
          <a:lstStyle/>
          <a:p>
            <a:r>
              <a:rPr lang="it-IT" sz="3600" cap="small" dirty="0">
                <a:latin typeface="Cooper Black" panose="0208090404030B020404" pitchFamily="18" charset="0"/>
              </a:rPr>
              <a:t>AVVISTATO UN FANTASMA </a:t>
            </a:r>
            <a:br>
              <a:rPr lang="it-IT" sz="3600" cap="small" dirty="0">
                <a:latin typeface="Cooper Black" panose="0208090404030B020404" pitchFamily="18" charset="0"/>
              </a:rPr>
            </a:br>
            <a:r>
              <a:rPr lang="it-IT" sz="3600" cap="small" dirty="0">
                <a:latin typeface="Cooper Black" panose="0208090404030B020404" pitchFamily="18" charset="0"/>
              </a:rPr>
              <a:t>IN UN ORFANATROFIO</a:t>
            </a:r>
            <a:br>
              <a:rPr lang="it-IT" sz="3600" cap="small" dirty="0">
                <a:latin typeface="Cooper Black" panose="0208090404030B020404" pitchFamily="18" charset="0"/>
              </a:rPr>
            </a:br>
            <a:br>
              <a:rPr lang="it-IT" sz="1400" cap="small" dirty="0">
                <a:latin typeface="Cooper Black" panose="0208090404030B020404" pitchFamily="18" charset="0"/>
              </a:rPr>
            </a:br>
            <a:r>
              <a:rPr lang="it-IT" sz="2000" b="0" dirty="0">
                <a:solidFill>
                  <a:srgbClr val="000000"/>
                </a:solidFill>
                <a:latin typeface="Cooper Black" panose="0208090404030B020404" pitchFamily="18" charset="0"/>
                <a:ea typeface="Open Sans"/>
                <a:cs typeface="Open Sans"/>
                <a:sym typeface="Open Sans"/>
              </a:rPr>
              <a:t>Sunday 06 </a:t>
            </a:r>
            <a:r>
              <a:rPr lang="it-IT" sz="2000" b="0" dirty="0" err="1">
                <a:solidFill>
                  <a:srgbClr val="000000"/>
                </a:solidFill>
                <a:latin typeface="Cooper Black" panose="0208090404030B020404" pitchFamily="18" charset="0"/>
                <a:ea typeface="Open Sans"/>
                <a:cs typeface="Open Sans"/>
                <a:sym typeface="Open Sans"/>
              </a:rPr>
              <a:t>June</a:t>
            </a:r>
            <a:r>
              <a:rPr lang="it-IT" sz="2000" b="0" dirty="0">
                <a:solidFill>
                  <a:srgbClr val="000000"/>
                </a:solidFill>
                <a:latin typeface="Cooper Black" panose="0208090404030B020404" pitchFamily="18" charset="0"/>
                <a:ea typeface="Open Sans"/>
                <a:cs typeface="Open Sans"/>
                <a:sym typeface="Open Sans"/>
              </a:rPr>
              <a:t> 2059</a:t>
            </a:r>
            <a:r>
              <a:rPr lang="it-IT" sz="2000" b="0" dirty="0">
                <a:solidFill>
                  <a:srgbClr val="FF0000"/>
                </a:solidFill>
                <a:latin typeface="Cooper Black" panose="0208090404030B020404" pitchFamily="18" charset="0"/>
                <a:ea typeface="Open Sans"/>
                <a:cs typeface="Open Sans"/>
                <a:sym typeface="Open Sans"/>
              </a:rPr>
              <a:t>  76255 Shares</a:t>
            </a:r>
            <a:endParaRPr lang="it-IT" sz="2000" b="1" dirty="0">
              <a:solidFill>
                <a:schemeClr val="accent1">
                  <a:lumMod val="50000"/>
                </a:schemeClr>
              </a:solidFill>
              <a:latin typeface="Cooper Black" panose="0208090404030B020404" pitchFamily="18" charset="0"/>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796179" y="2084769"/>
            <a:ext cx="6909082" cy="4576916"/>
          </a:xfrm>
          <a:ln>
            <a:noFill/>
          </a:ln>
        </p:spPr>
        <p:txBody>
          <a:bodyPr numCol="1" spcCol="432000">
            <a:noAutofit/>
          </a:bodyPr>
          <a:lstStyle/>
          <a:p>
            <a:pPr marL="0" lvl="2" indent="0" algn="just" defTabSz="354013">
              <a:buNone/>
            </a:pPr>
            <a:r>
              <a:rPr lang="it-IT" sz="1900" b="1" dirty="0">
                <a:solidFill>
                  <a:srgbClr val="766F54"/>
                </a:solidFill>
                <a:effectLst/>
              </a:rPr>
              <a:t>La storia è decisamente inquietante ed </a:t>
            </a:r>
            <a:r>
              <a:rPr lang="it-IT" sz="1900" b="1" dirty="0" err="1">
                <a:solidFill>
                  <a:srgbClr val="766F54"/>
                </a:solidFill>
                <a:effectLst/>
              </a:rPr>
              <a:t>ed</a:t>
            </a:r>
            <a:r>
              <a:rPr lang="it-IT" sz="1900" b="1" dirty="0">
                <a:solidFill>
                  <a:srgbClr val="766F54"/>
                </a:solidFill>
                <a:effectLst/>
              </a:rPr>
              <a:t> è stata </a:t>
            </a:r>
          </a:p>
          <a:p>
            <a:pPr marL="0" lvl="2" indent="0" algn="just" defTabSz="354013">
              <a:buNone/>
            </a:pPr>
            <a:r>
              <a:rPr lang="it-IT" sz="1900" b="1" dirty="0">
                <a:solidFill>
                  <a:srgbClr val="766F54"/>
                </a:solidFill>
                <a:effectLst/>
              </a:rPr>
              <a:t>Rilanciata da moltissimi siti web in tutto il mondo: </a:t>
            </a:r>
            <a:r>
              <a:rPr lang="it-IT" sz="1900" b="1" i="1" dirty="0">
                <a:solidFill>
                  <a:srgbClr val="766F54"/>
                </a:solidFill>
                <a:effectLst/>
              </a:rPr>
              <a:t>Google Street </a:t>
            </a:r>
            <a:r>
              <a:rPr lang="it-IT" sz="1900" b="1" i="1" dirty="0" err="1">
                <a:solidFill>
                  <a:srgbClr val="766F54"/>
                </a:solidFill>
                <a:effectLst/>
              </a:rPr>
              <a:t>View</a:t>
            </a:r>
            <a:r>
              <a:rPr lang="it-IT" sz="1900" b="1" dirty="0">
                <a:solidFill>
                  <a:srgbClr val="766F54"/>
                </a:solidFill>
                <a:effectLst/>
              </a:rPr>
              <a:t> avrebbe fotografato un fantasma affacciato alla finestra di un orfanatrofio abbandonato di Liverpool, in Inghilterra. </a:t>
            </a:r>
          </a:p>
          <a:p>
            <a:pPr marL="0" lvl="2" indent="0" algn="just" defTabSz="354013">
              <a:buNone/>
            </a:pPr>
            <a:r>
              <a:rPr lang="it-IT" sz="1900" b="1" dirty="0">
                <a:solidFill>
                  <a:srgbClr val="766F54"/>
                </a:solidFill>
                <a:effectLst/>
              </a:rPr>
              <a:t>E’ la prova che l’edificio è popolato da inquietanti presenze. Secondo alcune testimonianze rilasciate dagli abitanti della zona non sarebbe la prima volta che questa oscura essenza si è palesata alla finestra dell’edificio, infatti molti di loro sostengono di aver avuto dei contatti diretti con il fantasma e in seguito a queste esperienze e ai racconti dei diretti interessati si è diffusa in tutta la città di Liverpool la notizia della reale esistenza di una figura paranormale all’interno della struttura.</a:t>
            </a:r>
          </a:p>
          <a:p>
            <a:pPr marL="0" lvl="2" algn="just" defTabSz="354013"/>
            <a:endParaRPr lang="it-IT" sz="2000" b="1" dirty="0">
              <a:solidFill>
                <a:schemeClr val="accent1">
                  <a:lumMod val="50000"/>
                </a:schemeClr>
              </a:solidFill>
              <a:effectLst/>
            </a:endParaRPr>
          </a:p>
          <a:p>
            <a:pPr marL="0" lvl="2" algn="just" defTabSz="354013"/>
            <a:endParaRPr lang="it-IT" sz="2000" b="1" dirty="0">
              <a:solidFill>
                <a:schemeClr val="accent1">
                  <a:lumMod val="50000"/>
                </a:schemeClr>
              </a:solidFill>
              <a:effectLst/>
            </a:endParaRPr>
          </a:p>
          <a:p>
            <a:pPr marL="0" lvl="2" algn="just"/>
            <a:endParaRPr lang="it-IT" sz="2000" b="1" dirty="0">
              <a:solidFill>
                <a:schemeClr val="accent1">
                  <a:lumMod val="50000"/>
                </a:schemeClr>
              </a:solidFill>
              <a:effectLst/>
            </a:endParaRPr>
          </a:p>
          <a:p>
            <a:pPr marL="0" lvl="2" algn="just"/>
            <a:endParaRPr lang="it-IT" sz="2400" b="1" dirty="0">
              <a:solidFill>
                <a:schemeClr val="accent1">
                  <a:lumMod val="50000"/>
                </a:schemeClr>
              </a:solidFill>
              <a:effectLst/>
              <a:latin typeface="Century Gothic" panose="020B0502020202020204" pitchFamily="34" charset="0"/>
            </a:endParaRPr>
          </a:p>
          <a:p>
            <a:pPr marL="914400" lvl="2" indent="0">
              <a:buNone/>
            </a:pPr>
            <a:endParaRPr lang="it-IT" sz="2000" b="1" dirty="0">
              <a:latin typeface="Abadi" panose="020B0604020104020204" pitchFamily="34" charset="0"/>
            </a:endParaRP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228476" y="534994"/>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Tommaso F</a:t>
            </a:r>
            <a:r>
              <a:rPr lang="it-IT" sz="1800" b="1" i="1" cap="small" dirty="0">
                <a:solidFill>
                  <a:srgbClr val="A53010"/>
                </a:solidFill>
              </a:rPr>
              <a:t>erraresi</a:t>
            </a:r>
            <a:br>
              <a:rPr lang="it-IT" sz="1800" b="1" i="1" dirty="0">
                <a:solidFill>
                  <a:srgbClr val="A53010"/>
                </a:solidFill>
              </a:rPr>
            </a:br>
            <a:endParaRPr lang="it-IT" sz="1800" b="1" i="1" cap="small" dirty="0">
              <a:solidFill>
                <a:srgbClr val="A53010"/>
              </a:solidFill>
            </a:endParaRPr>
          </a:p>
          <a:p>
            <a:pPr algn="ctr"/>
            <a:endParaRPr lang="it-IT" sz="1800" b="1" i="1" dirty="0"/>
          </a:p>
        </p:txBody>
      </p:sp>
      <p:pic>
        <p:nvPicPr>
          <p:cNvPr id="7" name="Google Shape;127;p19" descr="AVVISTATO UN FANTASMA IN UN ORFANOTROFIO">
            <a:extLst>
              <a:ext uri="{FF2B5EF4-FFF2-40B4-BE49-F238E27FC236}">
                <a16:creationId xmlns:a16="http://schemas.microsoft.com/office/drawing/2014/main" id="{4B3DB105-DAC2-435C-97CB-C2092414EE99}"/>
              </a:ext>
            </a:extLst>
          </p:cNvPr>
          <p:cNvPicPr preferRelativeResize="0"/>
          <p:nvPr/>
        </p:nvPicPr>
        <p:blipFill rotWithShape="1">
          <a:blip r:embed="rId4">
            <a:alphaModFix/>
          </a:blip>
          <a:srcRect l="16563" r="14311"/>
          <a:stretch/>
        </p:blipFill>
        <p:spPr>
          <a:xfrm>
            <a:off x="8996516" y="2084769"/>
            <a:ext cx="3023419" cy="2964962"/>
          </a:xfrm>
          <a:prstGeom prst="rect">
            <a:avLst/>
          </a:prstGeom>
          <a:noFill/>
          <a:ln>
            <a:noFill/>
          </a:ln>
        </p:spPr>
      </p:pic>
    </p:spTree>
    <p:extLst>
      <p:ext uri="{BB962C8B-B14F-4D97-AF65-F5344CB8AC3E}">
        <p14:creationId xmlns:p14="http://schemas.microsoft.com/office/powerpoint/2010/main" val="158739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p:txBody>
          <a:bodyPr>
            <a:noAutofit/>
          </a:bodyPr>
          <a:lstStyle/>
          <a:p>
            <a:pPr>
              <a:lnSpc>
                <a:spcPts val="3000"/>
              </a:lnSpc>
            </a:pPr>
            <a:r>
              <a:rPr lang="it-IT" sz="2800" cap="small" dirty="0">
                <a:latin typeface="Cooper Black" panose="0208090404030B020404" pitchFamily="18" charset="0"/>
              </a:rPr>
              <a:t>BARACK  OBAMA PRESENTA</a:t>
            </a:r>
            <a:br>
              <a:rPr lang="it-IT" sz="2800" cap="small" dirty="0">
                <a:latin typeface="Cooper Black" panose="0208090404030B020404" pitchFamily="18" charset="0"/>
              </a:rPr>
            </a:br>
            <a:r>
              <a:rPr lang="it-IT" sz="2800" cap="small" dirty="0">
                <a:latin typeface="Cooper Black" panose="0208090404030B020404" pitchFamily="18" charset="0"/>
              </a:rPr>
              <a:t>IL SUO KOALA IN CONFERENZA: </a:t>
            </a:r>
            <a:br>
              <a:rPr lang="it-IT" sz="2800" cap="small" dirty="0">
                <a:latin typeface="Cooper Black" panose="0208090404030B020404" pitchFamily="18" charset="0"/>
              </a:rPr>
            </a:br>
            <a:r>
              <a:rPr lang="it-IT" sz="2800" cap="small" dirty="0">
                <a:latin typeface="Cooper Black" panose="0208090404030B020404" pitchFamily="18" charset="0"/>
              </a:rPr>
              <a:t>ANCHE PUTIN SI COMMUOVE</a:t>
            </a:r>
            <a:br>
              <a:rPr lang="it-IT" sz="2400" cap="small" dirty="0">
                <a:latin typeface="Cooper Black" panose="0208090404030B020404" pitchFamily="18" charset="0"/>
              </a:rPr>
            </a:br>
            <a:r>
              <a:rPr lang="it-IT" sz="2000" b="0" dirty="0">
                <a:solidFill>
                  <a:srgbClr val="000000"/>
                </a:solidFill>
                <a:latin typeface="Cooper Black" panose="0208090404030B020404" pitchFamily="18" charset="0"/>
                <a:ea typeface="Open Sans"/>
                <a:cs typeface="Open Sans"/>
                <a:sym typeface="Open Sans"/>
              </a:rPr>
              <a:t>Giovedì 27 maggio 2059</a:t>
            </a:r>
            <a:r>
              <a:rPr lang="it-IT" sz="2000" b="0" dirty="0">
                <a:solidFill>
                  <a:srgbClr val="FF0000"/>
                </a:solidFill>
                <a:latin typeface="Cooper Black" panose="0208090404030B020404" pitchFamily="18" charset="0"/>
                <a:ea typeface="Open Sans"/>
                <a:cs typeface="Open Sans"/>
                <a:sym typeface="Open Sans"/>
              </a:rPr>
              <a:t>  99873 Condivisioni</a:t>
            </a:r>
            <a:endParaRPr lang="it-IT" sz="20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2480724" y="1574800"/>
            <a:ext cx="8915400" cy="2373200"/>
          </a:xfrm>
          <a:ln>
            <a:noFill/>
          </a:ln>
        </p:spPr>
        <p:txBody>
          <a:bodyPr numCol="1" spcCol="432000">
            <a:noAutofit/>
          </a:bodyPr>
          <a:lstStyle/>
          <a:p>
            <a:pPr marL="0" lvl="2" algn="just" defTabSz="354013"/>
            <a:endParaRPr lang="it-IT" sz="2000" dirty="0">
              <a:effectLst/>
            </a:endParaRPr>
          </a:p>
          <a:p>
            <a:pPr marL="0" lvl="2" indent="0" algn="just" defTabSz="354013">
              <a:spcBef>
                <a:spcPts val="0"/>
              </a:spcBef>
              <a:buNone/>
            </a:pPr>
            <a:r>
              <a:rPr lang="it-IT" sz="2000" b="1" dirty="0">
                <a:solidFill>
                  <a:srgbClr val="766F54"/>
                </a:solidFill>
                <a:effectLst/>
                <a:sym typeface="Open Sans"/>
              </a:rPr>
              <a:t>Nella giornata di mercoledì 28 aprile 2021 Barack Obama ha presentato il suo koala a colleghi e collaboratori, oltre che a diversi capi di Stato presenti durante una conferenza. </a:t>
            </a:r>
            <a:endParaRPr lang="it-IT" sz="2000" b="1" dirty="0">
              <a:solidFill>
                <a:srgbClr val="766F54"/>
              </a:solidFill>
              <a:effectLst/>
            </a:endParaRPr>
          </a:p>
          <a:p>
            <a:pPr marL="0" lvl="2" indent="0" algn="just" defTabSz="354013">
              <a:spcBef>
                <a:spcPts val="0"/>
              </a:spcBef>
              <a:buNone/>
            </a:pPr>
            <a:r>
              <a:rPr lang="it-IT" sz="2000" b="1" dirty="0">
                <a:solidFill>
                  <a:srgbClr val="766F54"/>
                </a:solidFill>
                <a:effectLst/>
                <a:sym typeface="Open Sans"/>
              </a:rPr>
              <a:t>L'ex presidente degli USA ha annunciato pubblicamente l'adozione del koala Theodore, che ha incontrato per la prima volta durante un suo viaggio in Australia. Il cucciolo era in riabilitazione  presso un allevamento che si occupa proprio di curare gli animali feriti delle foreste pluviali Australiane.  Theodore era stato infatti salvato da un incendio nella foresta. "Appena ho visto Theodore mi sono subito affezionato!" ha  racconta Barack.</a:t>
            </a:r>
          </a:p>
          <a:p>
            <a:pPr marL="0" lvl="2" indent="0" algn="just" defTabSz="354013">
              <a:spcBef>
                <a:spcPts val="0"/>
              </a:spcBef>
              <a:buNone/>
            </a:pPr>
            <a:r>
              <a:rPr lang="it-IT" sz="2000" b="1" dirty="0">
                <a:solidFill>
                  <a:srgbClr val="766F54"/>
                </a:solidFill>
                <a:effectLst/>
                <a:latin typeface="Century Gothic" panose="020B0502020202020204" pitchFamily="34" charset="0"/>
                <a:sym typeface="Open Sans"/>
              </a:rPr>
              <a:t>Per sensibilizzare l´opinione pubblica  sulla tragica situazione delle foreste australiane, ormai quasi cenere,  Obama è detto disponibile ad adottare altri animali come Theodore.  </a:t>
            </a:r>
          </a:p>
          <a:p>
            <a:pPr marL="0" lvl="2" indent="0" algn="just" defTabSz="354013">
              <a:spcBef>
                <a:spcPts val="0"/>
              </a:spcBef>
              <a:buNone/>
            </a:pPr>
            <a:r>
              <a:rPr lang="it-IT" sz="2000" b="1" dirty="0">
                <a:solidFill>
                  <a:srgbClr val="766F54"/>
                </a:solidFill>
                <a:effectLst/>
                <a:latin typeface="Century Gothic" panose="020B0502020202020204" pitchFamily="34" charset="0"/>
                <a:sym typeface="Open Sans"/>
              </a:rPr>
              <a:t>Nella foto si intravede sullo sfondo  il presidente russo Putin, presente alla conferenza, che si è dimostrato disponibile ad adottare a sua volta  animali in difficoltà</a:t>
            </a:r>
            <a:endParaRPr lang="it-IT" sz="2000" b="1" dirty="0">
              <a:solidFill>
                <a:srgbClr val="766F54"/>
              </a:solidFill>
              <a:effectLst/>
              <a:latin typeface="Century Gothic" panose="020B0502020202020204" pitchFamily="34" charset="0"/>
            </a:endParaRPr>
          </a:p>
          <a:p>
            <a:pPr marL="0" lvl="2" algn="just" defTabSz="354013"/>
            <a:endParaRPr lang="it-IT" sz="2000" dirty="0">
              <a:solidFill>
                <a:srgbClr val="766F54"/>
              </a:solidFill>
              <a:effectLst/>
            </a:endParaRPr>
          </a:p>
          <a:p>
            <a:pPr lvl="0" algn="just">
              <a:lnSpc>
                <a:spcPct val="120000"/>
              </a:lnSpc>
              <a:spcBef>
                <a:spcPts val="0"/>
              </a:spcBef>
              <a:buClr>
                <a:srgbClr val="000000"/>
              </a:buClr>
              <a:buSzPts val="1800"/>
            </a:pPr>
            <a:endParaRPr lang="it-IT" sz="2000" dirty="0">
              <a:solidFill>
                <a:schemeClr val="bg2">
                  <a:lumMod val="75000"/>
                </a:schemeClr>
              </a:solidFill>
              <a:effectLst/>
            </a:endParaRPr>
          </a:p>
          <a:p>
            <a:pPr marL="0" lvl="2" algn="just"/>
            <a:endParaRPr lang="it-IT" dirty="0">
              <a:solidFill>
                <a:schemeClr val="bg2">
                  <a:lumMod val="75000"/>
                </a:schemeClr>
              </a:solidFill>
              <a:effectLst/>
            </a:endParaRPr>
          </a:p>
          <a:p>
            <a:pPr marL="914400" lvl="2" indent="0">
              <a:buNone/>
            </a:pPr>
            <a:endParaRPr lang="it-IT" sz="2000" b="1" dirty="0">
              <a:latin typeface="Abadi" panose="020B0604020104020204" pitchFamily="34" charset="0"/>
            </a:endParaRPr>
          </a:p>
        </p:txBody>
      </p:sp>
      <p:pic>
        <p:nvPicPr>
          <p:cNvPr id="6" name="Immagine 5">
            <a:extLst>
              <a:ext uri="{FF2B5EF4-FFF2-40B4-BE49-F238E27FC236}">
                <a16:creationId xmlns:a16="http://schemas.microsoft.com/office/drawing/2014/main" id="{C25E3C7E-6A5B-4BCD-9E61-79E4F004B8F4}"/>
              </a:ext>
            </a:extLst>
          </p:cNvPr>
          <p:cNvPicPr>
            <a:picLocks noChangeAspect="1"/>
          </p:cNvPicPr>
          <p:nvPr/>
        </p:nvPicPr>
        <p:blipFill>
          <a:blip r:embed="rId4"/>
          <a:stretch>
            <a:fillRect/>
          </a:stretch>
        </p:blipFill>
        <p:spPr>
          <a:xfrm>
            <a:off x="223463" y="1650483"/>
            <a:ext cx="2138680" cy="2593718"/>
          </a:xfrm>
          <a:prstGeom prst="rect">
            <a:avLst/>
          </a:prstGeom>
        </p:spPr>
      </p:pic>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349143" y="462892"/>
            <a:ext cx="2619394" cy="1273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Arianna C</a:t>
            </a:r>
            <a:r>
              <a:rPr lang="it-IT" sz="1800" b="1" i="1" cap="small" dirty="0">
                <a:solidFill>
                  <a:srgbClr val="A53010"/>
                </a:solidFill>
              </a:rPr>
              <a:t>ottino</a:t>
            </a:r>
            <a:br>
              <a:rPr lang="it-IT" sz="1800" b="1" i="1" cap="small" dirty="0">
                <a:solidFill>
                  <a:srgbClr val="A53010"/>
                </a:solidFill>
              </a:rPr>
            </a:br>
            <a:r>
              <a:rPr lang="it-IT" sz="1800" b="1" i="1" dirty="0">
                <a:solidFill>
                  <a:srgbClr val="A53010"/>
                </a:solidFill>
              </a:rPr>
              <a:t>Chiara L</a:t>
            </a:r>
            <a:r>
              <a:rPr lang="it-IT" sz="1800" b="1" i="1" cap="small" dirty="0">
                <a:solidFill>
                  <a:srgbClr val="A53010"/>
                </a:solidFill>
              </a:rPr>
              <a:t>oiacono</a:t>
            </a:r>
            <a:br>
              <a:rPr lang="it-IT" sz="1800" b="1" i="1" dirty="0">
                <a:solidFill>
                  <a:srgbClr val="A53010"/>
                </a:solidFill>
              </a:rPr>
            </a:br>
            <a:endParaRPr lang="it-IT" sz="1800" b="1" i="1" cap="small" dirty="0">
              <a:solidFill>
                <a:srgbClr val="A53010"/>
              </a:solidFill>
            </a:endParaRPr>
          </a:p>
          <a:p>
            <a:pPr algn="ctr"/>
            <a:endParaRPr lang="it-IT" sz="1800" b="1" i="1" dirty="0"/>
          </a:p>
        </p:txBody>
      </p:sp>
    </p:spTree>
    <p:extLst>
      <p:ext uri="{BB962C8B-B14F-4D97-AF65-F5344CB8AC3E}">
        <p14:creationId xmlns:p14="http://schemas.microsoft.com/office/powerpoint/2010/main" val="142320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par>
                                <p:cTn id="51" presetID="3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7C1034-C59F-4774-81CB-28437BBBF1D3}"/>
              </a:ext>
            </a:extLst>
          </p:cNvPr>
          <p:cNvSpPr>
            <a:spLocks noGrp="1"/>
          </p:cNvSpPr>
          <p:nvPr>
            <p:ph type="title"/>
          </p:nvPr>
        </p:nvSpPr>
        <p:spPr>
          <a:xfrm>
            <a:off x="1752917" y="38216"/>
            <a:ext cx="8911687" cy="1280890"/>
          </a:xfrm>
        </p:spPr>
        <p:txBody>
          <a:bodyPr>
            <a:noAutofit/>
          </a:bodyPr>
          <a:lstStyle/>
          <a:p>
            <a:r>
              <a:rPr lang="it-IT" sz="3600" cap="small" dirty="0">
                <a:latin typeface="Cooper Black" panose="0208090404030B020404" pitchFamily="18" charset="0"/>
              </a:rPr>
              <a:t>FAKE:</a:t>
            </a:r>
            <a:br>
              <a:rPr lang="it-IT" sz="3600" cap="small" dirty="0">
                <a:latin typeface="Cooper Black" panose="0208090404030B020404" pitchFamily="18" charset="0"/>
              </a:rPr>
            </a:br>
            <a:r>
              <a:rPr lang="it-IT" sz="3200" cap="small" dirty="0">
                <a:latin typeface="Cooper Black" panose="0208090404030B020404" pitchFamily="18" charset="0"/>
              </a:rPr>
              <a:t>LA VERITA’ SUL CASO</a:t>
            </a:r>
            <a:br>
              <a:rPr lang="it-IT" sz="3200" cap="small" dirty="0">
                <a:latin typeface="Cooper Black" panose="0208090404030B020404" pitchFamily="18" charset="0"/>
              </a:rPr>
            </a:br>
            <a:r>
              <a:rPr lang="it-IT" sz="3200" cap="small" dirty="0">
                <a:latin typeface="Cooper Black" panose="0208090404030B020404" pitchFamily="18" charset="0"/>
              </a:rPr>
              <a:t>ERDOGAN-VON DER LEYEN!!!</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1B4DBD01-5905-48A6-A426-54A577CD75B9}"/>
              </a:ext>
            </a:extLst>
          </p:cNvPr>
          <p:cNvSpPr>
            <a:spLocks noGrp="1"/>
          </p:cNvSpPr>
          <p:nvPr>
            <p:ph idx="1"/>
          </p:nvPr>
        </p:nvSpPr>
        <p:spPr>
          <a:xfrm>
            <a:off x="1415846" y="1664582"/>
            <a:ext cx="10421209" cy="5155201"/>
          </a:xfrm>
          <a:ln>
            <a:noFill/>
          </a:ln>
        </p:spPr>
        <p:txBody>
          <a:bodyPr>
            <a:noAutofit/>
          </a:bodyPr>
          <a:lstStyle/>
          <a:p>
            <a:pPr marL="0" lvl="2" indent="0" algn="just" defTabSz="354013">
              <a:spcBef>
                <a:spcPts val="0"/>
              </a:spcBef>
              <a:buNone/>
            </a:pPr>
            <a:r>
              <a:rPr lang="it-IT" sz="1800" b="1" dirty="0">
                <a:solidFill>
                  <a:srgbClr val="766F54"/>
                </a:solidFill>
                <a:effectLst/>
              </a:rPr>
              <a:t>Da </a:t>
            </a:r>
            <a:r>
              <a:rPr lang="it-IT" sz="1800" b="1" i="1" u="sng" dirty="0">
                <a:solidFill>
                  <a:srgbClr val="766F54"/>
                </a:solidFill>
                <a:effectLst/>
              </a:rPr>
              <a:t>IL VERO MAGAZINE SCANDALISTICO.IT </a:t>
            </a:r>
            <a:endParaRPr lang="it-IT" sz="1800" b="1" u="sng" dirty="0">
              <a:solidFill>
                <a:srgbClr val="766F54"/>
              </a:solidFill>
              <a:effectLst/>
            </a:endParaRPr>
          </a:p>
          <a:p>
            <a:pPr marL="0" lvl="2" indent="0" algn="just">
              <a:spcBef>
                <a:spcPts val="800"/>
              </a:spcBef>
              <a:buNone/>
            </a:pPr>
            <a:r>
              <a:rPr lang="it-IT" sz="1800" b="1" dirty="0">
                <a:solidFill>
                  <a:srgbClr val="766F54"/>
                </a:solidFill>
                <a:effectLst/>
              </a:rPr>
              <a:t>In questi giorni non si parla di altro in televisione e sui social: il Presidente turco Erdogan si è rifiutato di far sedere il Presidente della Commissione Europea Ursula Von </a:t>
            </a:r>
            <a:r>
              <a:rPr lang="it-IT" sz="1800" b="1" dirty="0" err="1">
                <a:solidFill>
                  <a:srgbClr val="766F54"/>
                </a:solidFill>
                <a:effectLst/>
              </a:rPr>
              <a:t>Der</a:t>
            </a:r>
            <a:r>
              <a:rPr lang="it-IT" sz="1800" b="1" dirty="0">
                <a:solidFill>
                  <a:srgbClr val="766F54"/>
                </a:solidFill>
                <a:effectLst/>
              </a:rPr>
              <a:t> </a:t>
            </a:r>
            <a:r>
              <a:rPr lang="it-IT" sz="1800" b="1" dirty="0" err="1">
                <a:solidFill>
                  <a:srgbClr val="766F54"/>
                </a:solidFill>
                <a:effectLst/>
              </a:rPr>
              <a:t>Leyen</a:t>
            </a:r>
            <a:r>
              <a:rPr lang="it-IT" sz="1800" b="1" dirty="0">
                <a:solidFill>
                  <a:srgbClr val="766F54"/>
                </a:solidFill>
                <a:effectLst/>
              </a:rPr>
              <a:t> sulla poltrona che spetta alla Commissaria per la sua importanza a livello mondiale!</a:t>
            </a:r>
          </a:p>
          <a:p>
            <a:pPr marL="0" lvl="2" indent="0" algn="just">
              <a:spcBef>
                <a:spcPts val="0"/>
              </a:spcBef>
              <a:buNone/>
            </a:pPr>
            <a:r>
              <a:rPr lang="it-IT" sz="1800" b="1" dirty="0">
                <a:solidFill>
                  <a:srgbClr val="766F54"/>
                </a:solidFill>
                <a:effectLst/>
              </a:rPr>
              <a:t>Il gesto compiuto dal primo uomo turno non è stato apprezzato dai principali esponenti della politica Europea ed estera che hanno chiesto ad Erdogan di scusarsi; alcuni di essi, come il capo del governo italiano Draghi, lo hanno criticato duramente dandogli del dittatore. Ma perché tutto ciò, perché il presidente di uno dei paesi che chiede di entrare nell’UE compirebbe uno gesto apparentemente barbaro nei confronti di colei che gli consentirebbe di entrare nell’organo politico europeo?</a:t>
            </a:r>
          </a:p>
          <a:p>
            <a:pPr marL="0" lvl="2" indent="0" algn="just">
              <a:spcBef>
                <a:spcPts val="0"/>
              </a:spcBef>
              <a:buNone/>
            </a:pPr>
            <a:r>
              <a:rPr lang="it-IT" sz="1800" b="1" dirty="0">
                <a:solidFill>
                  <a:srgbClr val="766F54"/>
                </a:solidFill>
                <a:effectLst/>
              </a:rPr>
              <a:t>Grazie ai nostri giornalisti lo abbiamo scoperto! Infatti uno dei nostri migliori cacciatori di scoop, Mike </a:t>
            </a:r>
            <a:r>
              <a:rPr lang="it-IT" sz="1800" b="1" dirty="0" err="1">
                <a:solidFill>
                  <a:srgbClr val="766F54"/>
                </a:solidFill>
                <a:effectLst/>
              </a:rPr>
              <a:t>Fakenews</a:t>
            </a:r>
            <a:r>
              <a:rPr lang="it-IT" sz="1800" b="1" dirty="0">
                <a:solidFill>
                  <a:srgbClr val="766F54"/>
                </a:solidFill>
                <a:effectLst/>
              </a:rPr>
              <a:t>, ha rivelato che il presidente lo avrebbe fatto solo per far stare più comoda la Von </a:t>
            </a:r>
            <a:r>
              <a:rPr lang="it-IT" sz="1800" b="1" dirty="0" err="1">
                <a:solidFill>
                  <a:srgbClr val="766F54"/>
                </a:solidFill>
                <a:effectLst/>
              </a:rPr>
              <a:t>Der</a:t>
            </a:r>
            <a:r>
              <a:rPr lang="it-IT" sz="1800" b="1" dirty="0">
                <a:solidFill>
                  <a:srgbClr val="766F54"/>
                </a:solidFill>
                <a:effectLst/>
              </a:rPr>
              <a:t> </a:t>
            </a:r>
            <a:r>
              <a:rPr lang="it-IT" sz="1800" b="1" dirty="0" err="1">
                <a:solidFill>
                  <a:srgbClr val="766F54"/>
                </a:solidFill>
                <a:effectLst/>
              </a:rPr>
              <a:t>Leyen</a:t>
            </a:r>
            <a:r>
              <a:rPr lang="it-IT" sz="1800" b="1" dirty="0">
                <a:solidFill>
                  <a:srgbClr val="766F54"/>
                </a:solidFill>
                <a:effectLst/>
              </a:rPr>
              <a:t>! Queste sono le sue parole durante l’intervista: «Non era affatto mia intenzione offendere il presidente Von </a:t>
            </a:r>
            <a:r>
              <a:rPr lang="it-IT" sz="1800" b="1" dirty="0" err="1">
                <a:solidFill>
                  <a:srgbClr val="766F54"/>
                </a:solidFill>
                <a:effectLst/>
              </a:rPr>
              <a:t>Der</a:t>
            </a:r>
            <a:r>
              <a:rPr lang="it-IT" sz="1800" b="1" dirty="0">
                <a:solidFill>
                  <a:srgbClr val="766F54"/>
                </a:solidFill>
                <a:effectLst/>
              </a:rPr>
              <a:t> </a:t>
            </a:r>
            <a:r>
              <a:rPr lang="it-IT" sz="1800" b="1" dirty="0" err="1">
                <a:solidFill>
                  <a:srgbClr val="766F54"/>
                </a:solidFill>
                <a:effectLst/>
              </a:rPr>
              <a:t>Leyen</a:t>
            </a:r>
            <a:r>
              <a:rPr lang="it-IT" sz="1800" b="1" dirty="0">
                <a:solidFill>
                  <a:srgbClr val="766F54"/>
                </a:solidFill>
                <a:effectLst/>
              </a:rPr>
              <a:t>. Anzi ho voluto che si sedesse sul posto più comodo che potesse offrirgli! Bisogna sempre trattare le donne col massimo rispetto».</a:t>
            </a:r>
          </a:p>
          <a:p>
            <a:pPr marL="0" lvl="2" indent="0" algn="just">
              <a:spcBef>
                <a:spcPts val="0"/>
              </a:spcBef>
              <a:buNone/>
            </a:pPr>
            <a:r>
              <a:rPr lang="it-IT" sz="1800" b="1" dirty="0">
                <a:solidFill>
                  <a:srgbClr val="766F54"/>
                </a:solidFill>
                <a:effectLst/>
              </a:rPr>
              <a:t>Seguiteci, vi terremo aggiornati</a:t>
            </a:r>
            <a:r>
              <a:rPr lang="it-IT" sz="2000" b="1" dirty="0">
                <a:solidFill>
                  <a:schemeClr val="accent1">
                    <a:lumMod val="50000"/>
                  </a:schemeClr>
                </a:solidFill>
                <a:effectLst/>
              </a:rPr>
              <a:t>!</a:t>
            </a:r>
          </a:p>
        </p:txBody>
      </p:sp>
      <p:sp>
        <p:nvSpPr>
          <p:cNvPr id="15" name="Sottotitolo 2">
            <a:extLst>
              <a:ext uri="{FF2B5EF4-FFF2-40B4-BE49-F238E27FC236}">
                <a16:creationId xmlns:a16="http://schemas.microsoft.com/office/drawing/2014/main" id="{30459E8F-333E-49C3-8980-5A2B5C05E90F}"/>
              </a:ext>
            </a:extLst>
          </p:cNvPr>
          <p:cNvSpPr txBox="1">
            <a:spLocks/>
          </p:cNvSpPr>
          <p:nvPr/>
        </p:nvSpPr>
        <p:spPr>
          <a:xfrm>
            <a:off x="9673878" y="678661"/>
            <a:ext cx="2619394" cy="787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it-IT" sz="1800" b="1" i="1" dirty="0">
                <a:solidFill>
                  <a:srgbClr val="A53010"/>
                </a:solidFill>
              </a:rPr>
              <a:t>di </a:t>
            </a:r>
            <a:br>
              <a:rPr lang="it-IT" sz="1800" b="1" i="1" dirty="0">
                <a:solidFill>
                  <a:srgbClr val="A53010"/>
                </a:solidFill>
              </a:rPr>
            </a:br>
            <a:r>
              <a:rPr lang="it-IT" sz="1800" b="1" i="1" dirty="0">
                <a:solidFill>
                  <a:srgbClr val="A53010"/>
                </a:solidFill>
              </a:rPr>
              <a:t>Francesco </a:t>
            </a:r>
            <a:r>
              <a:rPr lang="it-IT" sz="1800" b="1" i="1" dirty="0" err="1">
                <a:solidFill>
                  <a:srgbClr val="A53010"/>
                </a:solidFill>
              </a:rPr>
              <a:t>S</a:t>
            </a:r>
            <a:r>
              <a:rPr lang="it-IT" sz="1800" b="1" i="1" cap="small" dirty="0" err="1">
                <a:solidFill>
                  <a:srgbClr val="A53010"/>
                </a:solidFill>
              </a:rPr>
              <a:t>topino</a:t>
            </a:r>
            <a:endParaRPr lang="it-IT" sz="1800" b="1" i="1" cap="small" dirty="0">
              <a:solidFill>
                <a:srgbClr val="A53010"/>
              </a:solidFill>
            </a:endParaRPr>
          </a:p>
          <a:p>
            <a:pPr algn="ctr"/>
            <a:endParaRPr lang="it-IT" sz="1800" b="1" i="1" dirty="0"/>
          </a:p>
        </p:txBody>
      </p:sp>
    </p:spTree>
    <p:extLst>
      <p:ext uri="{BB962C8B-B14F-4D97-AF65-F5344CB8AC3E}">
        <p14:creationId xmlns:p14="http://schemas.microsoft.com/office/powerpoint/2010/main" val="38104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fracture"/>
        <p:sndAc>
          <p:stSnd>
            <p:snd r:embed="rId3"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15" grpId="0"/>
    </p:bldLst>
  </p:timing>
</p:sld>
</file>

<file path=ppt/theme/theme1.xml><?xml version="1.0" encoding="utf-8"?>
<a:theme xmlns:a="http://schemas.openxmlformats.org/drawingml/2006/main" name="Berlino">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23786</TotalTime>
  <Words>2125</Words>
  <Application>Microsoft Office PowerPoint</Application>
  <PresentationFormat>Widescreen</PresentationFormat>
  <Paragraphs>166</Paragraphs>
  <Slides>21</Slides>
  <Notes>21</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21</vt:i4>
      </vt:variant>
    </vt:vector>
  </HeadingPairs>
  <TitlesOfParts>
    <vt:vector size="31" baseType="lpstr">
      <vt:lpstr>Abadi</vt:lpstr>
      <vt:lpstr>Arial</vt:lpstr>
      <vt:lpstr>Calibri</vt:lpstr>
      <vt:lpstr>Century Gothic</vt:lpstr>
      <vt:lpstr>Century Schoolbook</vt:lpstr>
      <vt:lpstr>Cooper Black</vt:lpstr>
      <vt:lpstr>Trebuchet MS</vt:lpstr>
      <vt:lpstr>Wingdings 3</vt:lpstr>
      <vt:lpstr>Berlino</vt:lpstr>
      <vt:lpstr>Filo</vt:lpstr>
      <vt:lpstr>PROGETTO FAKE NEWS   OFF</vt:lpstr>
      <vt:lpstr>PREMESSA</vt:lpstr>
      <vt:lpstr>LE «NOSTRE» FAKES</vt:lpstr>
      <vt:lpstr>COSTRUIRE  UNA FAKE NEWS </vt:lpstr>
      <vt:lpstr>CESTINO O DARK WEB?  Le foto della galleria si eliminano davvero?</vt:lpstr>
      <vt:lpstr>BARRETTE CON SUCCO  DI MELOGRANO Sostituiscono la dieta e anche l’attivita’ fisica</vt:lpstr>
      <vt:lpstr>AVVISTATO UN FANTASMA  IN UN ORFANATROFIO  Sunday 06 June 2059  76255 Shares</vt:lpstr>
      <vt:lpstr>BARACK  OBAMA PRESENTA IL SUO KOALA IN CONFERENZA:  ANCHE PUTIN SI COMMUOVE Giovedì 27 maggio 2059  99873 Condivisioni</vt:lpstr>
      <vt:lpstr>FAKE: LA VERITA’ SUL CASO ERDOGAN-VON DER LEYEN!!!</vt:lpstr>
      <vt:lpstr>PERCHE’ L’ARTICOLO E’ UNA FAKE NEWS?</vt:lpstr>
      <vt:lpstr>SMASCHERIAMO QUALCHE FAKE SUL COVID</vt:lpstr>
      <vt:lpstr>COME ABBIAMO  COSTRUITO  LA NOSTRA FAKE</vt:lpstr>
      <vt:lpstr>Presentazione standard di PowerPoint</vt:lpstr>
      <vt:lpstr>DECOSTRUIAMO LE FAKES! </vt:lpstr>
      <vt:lpstr>DIECI MOSSE  PER SMENTIRE UNA FAKE NEWS</vt:lpstr>
      <vt:lpstr>CONTINUA…</vt:lpstr>
      <vt:lpstr>CONTINUA…</vt:lpstr>
      <vt:lpstr>CONTINUA…</vt:lpstr>
      <vt:lpstr>CONTINUA…</vt:lpstr>
      <vt:lpstr>E PER FINIRE LA REGOLA AUREA:</vt:lpstr>
      <vt:lpstr>PROGETTO FAKE NEWS   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Fake News Off</dc:title>
  <dc:subject>Progetto Fake News Off</dc:subject>
  <dc:creator>Lorenzo  Zorzolo</dc:creator>
  <cp:lastModifiedBy>James Hayes</cp:lastModifiedBy>
  <cp:revision>256</cp:revision>
  <cp:lastPrinted>2021-06-07T21:26:55Z</cp:lastPrinted>
  <dcterms:created xsi:type="dcterms:W3CDTF">2020-05-17T14:08:17Z</dcterms:created>
  <dcterms:modified xsi:type="dcterms:W3CDTF">2021-06-23T14:24:34Z</dcterms:modified>
</cp:coreProperties>
</file>