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380C83-2140-4EB6-97BA-CAE04D4AD01B}">
  <a:tblStyle styleId="{B9380C83-2140-4EB6-97BA-CAE04D4AD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dcf5656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dcf5656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de16f00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de16f00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0aadde3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0aadde3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ff0b0d7d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ff0b0d7d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9a7a70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09a7a70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0aadde1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0aadde1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aadde1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0aadde1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dcf5654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dcf565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dcf5654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dcf5654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125" y="78476"/>
            <a:ext cx="1001024" cy="100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3229000" y="4684825"/>
            <a:ext cx="28377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Istituto Comprensivo di Viguzzolo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800"/>
            </a:lvl1pPr>
            <a:lvl2pPr lvl="1">
              <a:buNone/>
              <a:defRPr sz="1800"/>
            </a:lvl2pPr>
            <a:lvl3pPr lvl="2">
              <a:buNone/>
              <a:defRPr sz="1800"/>
            </a:lvl3pPr>
            <a:lvl4pPr lvl="3">
              <a:buNone/>
              <a:defRPr sz="1800"/>
            </a:lvl4pPr>
            <a:lvl5pPr lvl="4">
              <a:buNone/>
              <a:defRPr sz="1800"/>
            </a:lvl5pPr>
            <a:lvl6pPr lvl="5">
              <a:buNone/>
              <a:defRPr sz="1800"/>
            </a:lvl6pPr>
            <a:lvl7pPr lvl="6">
              <a:buNone/>
              <a:defRPr sz="1800"/>
            </a:lvl7pPr>
            <a:lvl8pPr lvl="7">
              <a:buNone/>
              <a:defRPr sz="1800"/>
            </a:lvl8pPr>
            <a:lvl9pPr lvl="8"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7401600" cy="572700"/>
          </a:xfrm>
          <a:prstGeom prst="rect">
            <a:avLst/>
          </a:prstGeom>
          <a:ln cap="flat" cmpd="dbl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2150" y="171875"/>
            <a:ext cx="1118999" cy="11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yRcSOQnog8s" TargetMode="External"/><Relationship Id="rId4" Type="http://schemas.openxmlformats.org/officeDocument/2006/relationships/hyperlink" Target="https://youtu.be/K0PQMYnjVjw" TargetMode="External"/><Relationship Id="rId5" Type="http://schemas.openxmlformats.org/officeDocument/2006/relationships/hyperlink" Target="https://youtu.be/nkUztW2C2FU" TargetMode="External"/><Relationship Id="rId6" Type="http://schemas.openxmlformats.org/officeDocument/2006/relationships/hyperlink" Target="https://youtu.be/56LTXWKE7wI" TargetMode="External"/><Relationship Id="rId7" Type="http://schemas.openxmlformats.org/officeDocument/2006/relationships/hyperlink" Target="https://youtu.be/TyeXd6awr3M" TargetMode="External"/><Relationship Id="rId8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63758" y="7237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it" sz="3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rogetto </a:t>
            </a:r>
            <a:endParaRPr b="1" sz="36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“Metodologie didattiche DuePuntoZero</a:t>
            </a:r>
            <a:r>
              <a:rPr lang="it" sz="3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endParaRPr sz="36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081925"/>
            <a:ext cx="8520600" cy="92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Digital storytelling per l’Infanzia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7401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QUALCHE  ESEMPIO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I giochi ottici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4"/>
              </a:rPr>
              <a:t>Stop motion con i cartoncini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5"/>
              </a:rPr>
              <a:t>Stop motion con i cartoncini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6"/>
              </a:rPr>
              <a:t>Stop motion con la plastilina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7"/>
              </a:rPr>
              <a:t>Stop motion con i materiali naturali</a:t>
            </a:r>
            <a:endParaRPr/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7650" y="1715000"/>
            <a:ext cx="5073500" cy="285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811675" y="372150"/>
            <a:ext cx="53622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FF"/>
                </a:solidFill>
              </a:rPr>
              <a:t>Scuole coinvolte</a:t>
            </a:r>
            <a:endParaRPr b="1" sz="2400"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57450" y="1079900"/>
            <a:ext cx="8472000" cy="3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graphicFrame>
        <p:nvGraphicFramePr>
          <p:cNvPr id="65" name="Google Shape;65;p14"/>
          <p:cNvGraphicFramePr/>
          <p:nvPr/>
        </p:nvGraphicFramePr>
        <p:xfrm>
          <a:off x="405875" y="1274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{B9380C83-2140-4EB6-97BA-CAE04D4AD01B}</a:tableStyleId>
              </a:tblPr>
              <a:tblGrid>
                <a:gridCol w="7785625"/>
              </a:tblGrid>
              <a:tr h="95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3600">
                          <a:solidFill>
                            <a:srgbClr val="0000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Scuole dell’Infanzia</a:t>
                      </a:r>
                      <a:endParaRPr b="1" sz="3600">
                        <a:solidFill>
                          <a:srgbClr val="0000FF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Google Shape;66;p14"/>
          <p:cNvGraphicFramePr/>
          <p:nvPr/>
        </p:nvGraphicFramePr>
        <p:xfrm>
          <a:off x="848400" y="310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{B9380C83-2140-4EB6-97BA-CAE04D4AD01B}</a:tableStyleId>
              </a:tblPr>
              <a:tblGrid>
                <a:gridCol w="2506700"/>
                <a:gridCol w="2225700"/>
                <a:gridCol w="2506600"/>
              </a:tblGrid>
              <a:tr h="158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gruppo di 8 bambini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 di 5 anni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Casalnoceto</a:t>
                      </a:r>
                      <a:endParaRPr sz="1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it" sz="1800">
                          <a:solidFill>
                            <a:schemeClr val="dk1"/>
                          </a:solidFill>
                        </a:rPr>
                        <a:t>scuola pilota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>
                          <a:solidFill>
                            <a:schemeClr val="dk1"/>
                          </a:solidFill>
                        </a:rPr>
                        <a:t>gruppo di 20 bambini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800">
                          <a:solidFill>
                            <a:schemeClr val="dk1"/>
                          </a:solidFill>
                        </a:rPr>
                        <a:t>di 5 anni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800">
                          <a:solidFill>
                            <a:schemeClr val="dk1"/>
                          </a:solidFill>
                        </a:rPr>
                        <a:t>Viguzzolo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gruppo di 5 bambini 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di 3 e 4 anni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800"/>
                        <a:t>Garbagna</a:t>
                      </a:r>
                      <a:endParaRPr sz="1800"/>
                    </a:p>
                  </a:txBody>
                  <a:tcPr marT="91425" marB="91425" marR="91425" marL="91425" anchor="ctr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7" name="Google Shape;67;p14"/>
          <p:cNvSpPr/>
          <p:nvPr/>
        </p:nvSpPr>
        <p:spPr>
          <a:xfrm>
            <a:off x="4441800" y="2232925"/>
            <a:ext cx="260400" cy="8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414200" y="3154800"/>
            <a:ext cx="395700" cy="24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123575" y="3154800"/>
            <a:ext cx="395700" cy="24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7401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IL  NOSTRO  FILO CONDUTTORE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603450" y="1676325"/>
            <a:ext cx="5739600" cy="2342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3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RACCONTARE</a:t>
            </a:r>
            <a:endParaRPr b="1" i="1" sz="36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498875" y="1249425"/>
            <a:ext cx="3925200" cy="1249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RACCONTARE</a:t>
            </a:r>
            <a:endParaRPr b="1" i="1"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68525" y="3488025"/>
            <a:ext cx="83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</a:rPr>
              <a:t>TUTORIAL </a:t>
            </a:r>
            <a:r>
              <a:rPr lang="it"/>
              <a:t>         </a:t>
            </a:r>
            <a:r>
              <a:rPr b="1" lang="it">
                <a:solidFill>
                  <a:srgbClr val="00FF00"/>
                </a:solidFill>
              </a:rPr>
              <a:t>COINVOLGIMENTO FAMIGLIE </a:t>
            </a:r>
            <a:r>
              <a:rPr lang="it"/>
              <a:t>         </a:t>
            </a:r>
            <a:r>
              <a:rPr b="1" lang="it">
                <a:solidFill>
                  <a:srgbClr val="FF00FF"/>
                </a:solidFill>
              </a:rPr>
              <a:t>DOCUMENTARE   </a:t>
            </a:r>
            <a:r>
              <a:rPr lang="it"/>
              <a:t>      </a:t>
            </a:r>
            <a:r>
              <a:rPr b="1" lang="it">
                <a:solidFill>
                  <a:srgbClr val="4A86E8"/>
                </a:solidFill>
              </a:rPr>
              <a:t>COMUNICARE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405150" y="312350"/>
            <a:ext cx="420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Comic Sans MS"/>
                <a:ea typeface="Comic Sans MS"/>
                <a:cs typeface="Comic Sans MS"/>
                <a:sym typeface="Comic Sans MS"/>
              </a:rPr>
              <a:t>I  DOCENTI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/>
          <p:nvPr/>
        </p:nvSpPr>
        <p:spPr>
          <a:xfrm rot="2700000">
            <a:off x="1639095" y="1742715"/>
            <a:ext cx="197707" cy="203392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rot="1647541">
            <a:off x="2897060" y="2354141"/>
            <a:ext cx="197782" cy="121741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rot="-1456280">
            <a:off x="5192959" y="2490413"/>
            <a:ext cx="197782" cy="110932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 rot="-2423065">
            <a:off x="6829071" y="2048821"/>
            <a:ext cx="197712" cy="16863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1790850" y="920925"/>
            <a:ext cx="5101800" cy="1775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RACCONTARE</a:t>
            </a:r>
            <a:endParaRPr b="1" i="1"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 le immagini in movimento</a:t>
            </a:r>
            <a:endParaRPr b="1"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96750" y="3446375"/>
            <a:ext cx="8350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0000"/>
                </a:solidFill>
              </a:rPr>
              <a:t>Teatro delle ombre</a:t>
            </a:r>
            <a:r>
              <a:rPr lang="it" sz="1800"/>
              <a:t>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FF00"/>
                </a:solidFill>
              </a:rPr>
              <a:t>                              Kamishibai</a:t>
            </a:r>
            <a:r>
              <a:rPr lang="it" sz="1800"/>
              <a:t>      </a:t>
            </a:r>
            <a:r>
              <a:rPr b="1" lang="it" sz="1800">
                <a:solidFill>
                  <a:srgbClr val="FF00FF"/>
                </a:solidFill>
              </a:rPr>
              <a:t>Giochi ottici</a:t>
            </a:r>
            <a:endParaRPr b="1" sz="18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00FF"/>
                </a:solidFill>
              </a:rPr>
              <a:t>                                                                              </a:t>
            </a:r>
            <a:r>
              <a:rPr b="1" lang="it" sz="1800">
                <a:solidFill>
                  <a:srgbClr val="0000FF"/>
                </a:solidFill>
              </a:rPr>
              <a:t>Pixilation  </a:t>
            </a:r>
            <a:r>
              <a:rPr b="1" lang="it" sz="1800">
                <a:solidFill>
                  <a:srgbClr val="FF00FF"/>
                </a:solidFill>
              </a:rPr>
              <a:t>     </a:t>
            </a:r>
            <a:r>
              <a:rPr b="1" lang="it" sz="1800">
                <a:solidFill>
                  <a:srgbClr val="FF9900"/>
                </a:solidFill>
              </a:rPr>
              <a:t>Stop motion</a:t>
            </a:r>
            <a:endParaRPr b="1" sz="18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00FF"/>
                </a:solidFill>
              </a:rPr>
              <a:t>                                                                </a:t>
            </a:r>
            <a:r>
              <a:rPr b="1" lang="it" sz="1800">
                <a:solidFill>
                  <a:srgbClr val="FF00FF"/>
                </a:solidFill>
              </a:rPr>
              <a:t> </a:t>
            </a:r>
            <a:r>
              <a:rPr b="1" lang="it" sz="1800"/>
              <a:t>      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4A86E8"/>
                </a:solidFill>
              </a:rPr>
              <a:t>                                                                                                                           </a:t>
            </a:r>
            <a:endParaRPr b="1" sz="1800">
              <a:solidFill>
                <a:srgbClr val="4A86E8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468850" y="274425"/>
            <a:ext cx="420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GLI  ALUNNI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7"/>
          <p:cNvSpPr/>
          <p:nvPr/>
        </p:nvSpPr>
        <p:spPr>
          <a:xfrm rot="2700000">
            <a:off x="1692346" y="2179647"/>
            <a:ext cx="197707" cy="15388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 rot="656087">
            <a:off x="2990796" y="2645598"/>
            <a:ext cx="197689" cy="121743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 rot="5217">
            <a:off x="4600114" y="2757025"/>
            <a:ext cx="197700" cy="1109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rot="-2423065">
            <a:off x="6826694" y="2295639"/>
            <a:ext cx="197712" cy="190357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 rot="-811775">
            <a:off x="5688778" y="2637596"/>
            <a:ext cx="197480" cy="134781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7401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PUNTI DI FORZA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238825" y="1132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              </a:t>
            </a:r>
            <a:r>
              <a:rPr lang="it"/>
              <a:t> </a:t>
            </a:r>
            <a:r>
              <a:rPr b="1" i="1" lang="it">
                <a:solidFill>
                  <a:schemeClr val="dk1"/>
                </a:solidFill>
              </a:rPr>
              <a:t>-</a:t>
            </a:r>
            <a:r>
              <a:rPr b="1" i="1" lang="it" sz="1400">
                <a:solidFill>
                  <a:schemeClr val="dk1"/>
                </a:solidFill>
              </a:rPr>
              <a:t>DI</a:t>
            </a:r>
            <a:r>
              <a:rPr b="1" i="1" lang="it" sz="1400">
                <a:solidFill>
                  <a:schemeClr val="dk1"/>
                </a:solidFill>
              </a:rPr>
              <a:t>GITAL STORYTELLING ALLA SCUOLA DELL’INFANZIA                                                                           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>
                <a:solidFill>
                  <a:schemeClr val="dk1"/>
                </a:solidFill>
              </a:rPr>
              <a:t>                                     </a:t>
            </a:r>
            <a:r>
              <a:rPr b="1" i="1" lang="it" sz="1400">
                <a:solidFill>
                  <a:schemeClr val="dk1"/>
                </a:solidFill>
              </a:rPr>
              <a:t>                    -  </a:t>
            </a:r>
            <a:r>
              <a:rPr b="1" i="1" lang="it" sz="1400">
                <a:solidFill>
                  <a:schemeClr val="dk1"/>
                </a:solidFill>
              </a:rPr>
              <a:t>-DIGITAL STORYTELLING E TECNICHE DI DOCUMENTAZIONE   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>
                <a:solidFill>
                  <a:schemeClr val="dk1"/>
                </a:solidFill>
              </a:rPr>
              <a:t>                                               </a:t>
            </a:r>
            <a:r>
              <a:rPr b="1" i="1" lang="it" sz="1400">
                <a:solidFill>
                  <a:schemeClr val="dk1"/>
                </a:solidFill>
              </a:rPr>
              <a:t> DIDATTIC</a:t>
            </a:r>
            <a:r>
              <a:rPr b="1" i="1" lang="it" sz="1400"/>
              <a:t>A </a:t>
            </a:r>
            <a:r>
              <a:rPr b="1" i="1" lang="it"/>
              <a:t> </a:t>
            </a:r>
            <a:endParaRPr b="1"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/>
              <a:t>                                               </a:t>
            </a:r>
            <a:r>
              <a:rPr b="1" i="1" lang="it" sz="1400"/>
              <a:t> </a:t>
            </a:r>
            <a:endParaRPr b="1" i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    </a:t>
            </a:r>
            <a:r>
              <a:rPr b="1" i="1" lang="it" sz="1400">
                <a:solidFill>
                  <a:schemeClr val="dk1"/>
                </a:solidFill>
              </a:rPr>
              <a:t>-LAVORO IN PICCOLO GRUPPO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400">
                <a:solidFill>
                  <a:schemeClr val="dk1"/>
                </a:solidFill>
              </a:rPr>
              <a:t>                                                -        </a:t>
            </a:r>
            <a:r>
              <a:rPr b="1" i="1" lang="it">
                <a:solidFill>
                  <a:schemeClr val="dk1"/>
                </a:solidFill>
              </a:rPr>
              <a:t>   -</a:t>
            </a:r>
            <a:r>
              <a:rPr b="1" i="1" lang="it" sz="1400">
                <a:solidFill>
                  <a:schemeClr val="dk1"/>
                </a:solidFill>
              </a:rPr>
              <a:t>LAVORO DI LABORATORIO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it" sz="1400">
                <a:solidFill>
                  <a:schemeClr val="dk1"/>
                </a:solidFill>
              </a:rPr>
              <a:t>                                                             -COLLABORAZIONE TRA DOCENTI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311700" y="1197450"/>
            <a:ext cx="2937000" cy="13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FF"/>
                </a:solidFill>
              </a:rPr>
              <a:t>FORMAZIONE </a:t>
            </a:r>
            <a:endParaRPr b="1"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FF"/>
                </a:solidFill>
              </a:rPr>
              <a:t>                     DOCENTI</a:t>
            </a:r>
            <a:endParaRPr b="1" sz="1800">
              <a:solidFill>
                <a:srgbClr val="0000FF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11625" y="2862025"/>
            <a:ext cx="2937000" cy="13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FF"/>
                </a:solidFill>
              </a:rPr>
              <a:t>ORGANIZZAZIONE</a:t>
            </a:r>
            <a:r>
              <a:rPr lang="it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38825" y="291525"/>
            <a:ext cx="8520600" cy="476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    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                                            </a:t>
            </a:r>
            <a:r>
              <a:rPr lang="it"/>
              <a:t>     </a:t>
            </a:r>
            <a:r>
              <a:rPr b="1" i="1" lang="it"/>
              <a:t> -</a:t>
            </a:r>
            <a:r>
              <a:rPr b="1" i="1" lang="it" sz="1400">
                <a:solidFill>
                  <a:schemeClr val="dk1"/>
                </a:solidFill>
              </a:rPr>
              <a:t>INTERESSE VERSO COSE “DIFFICILI”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>
                <a:solidFill>
                  <a:schemeClr val="dk1"/>
                </a:solidFill>
              </a:rPr>
              <a:t>                                                  -</a:t>
            </a:r>
            <a:r>
              <a:rPr b="1" i="1" lang="it" sz="1400">
                <a:solidFill>
                  <a:srgbClr val="0000FF"/>
                </a:solidFill>
              </a:rPr>
              <a:t>ATTIVA GRAZIE ALLA DIDATTICA LABORATORIALE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>
                <a:solidFill>
                  <a:schemeClr val="dk1"/>
                </a:solidFill>
              </a:rPr>
              <a:t>                                                  </a:t>
            </a:r>
            <a:r>
              <a:rPr b="1" i="1" lang="it" sz="1400">
                <a:solidFill>
                  <a:schemeClr val="dk1"/>
                </a:solidFill>
              </a:rPr>
              <a:t>-</a:t>
            </a:r>
            <a:r>
              <a:rPr b="1" i="1" lang="it" sz="1400">
                <a:solidFill>
                  <a:schemeClr val="dk1"/>
                </a:solidFill>
              </a:rPr>
              <a:t>OPPORTUNITÀ PER SPERIMENTARE IL LAVORO DI 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>
                <a:solidFill>
                  <a:schemeClr val="dk1"/>
                </a:solidFill>
              </a:rPr>
              <a:t>                                                                  GRUPPO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>
                <a:solidFill>
                  <a:schemeClr val="dk1"/>
                </a:solidFill>
              </a:rPr>
              <a:t>                                                  -</a:t>
            </a:r>
            <a:r>
              <a:rPr b="1" i="1" lang="it" sz="1400">
                <a:solidFill>
                  <a:srgbClr val="0000FF"/>
                </a:solidFill>
              </a:rPr>
              <a:t>OPPORTUNITÀ</a:t>
            </a:r>
            <a:r>
              <a:rPr b="1" i="1" lang="it">
                <a:solidFill>
                  <a:srgbClr val="0000FF"/>
                </a:solidFill>
              </a:rPr>
              <a:t> </a:t>
            </a:r>
            <a:r>
              <a:rPr b="1" i="1" lang="it" sz="1400">
                <a:solidFill>
                  <a:srgbClr val="0000FF"/>
                </a:solidFill>
              </a:rPr>
              <a:t>PER SPERIMENTARE IL RISPETTO DEL 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>
                <a:solidFill>
                  <a:srgbClr val="0000FF"/>
                </a:solidFill>
              </a:rPr>
              <a:t>                                                                 TURNO E LA GESTIONE DELL’ATTESA</a:t>
            </a:r>
            <a:r>
              <a:rPr b="1" i="1" lang="it">
                <a:solidFill>
                  <a:srgbClr val="0000FF"/>
                </a:solidFill>
              </a:rPr>
              <a:t>                                                                          </a:t>
            </a:r>
            <a:endParaRPr b="1" i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                                                             </a:t>
            </a:r>
            <a:endParaRPr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374175" y="1780450"/>
            <a:ext cx="3041100" cy="13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</a:rPr>
              <a:t>PARTECIPAZIONE </a:t>
            </a:r>
            <a:endParaRPr b="1" sz="18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B5394"/>
                </a:solidFill>
              </a:rPr>
              <a:t>                        BAMBINI</a:t>
            </a:r>
            <a:endParaRPr b="1" sz="1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238825" y="562250"/>
            <a:ext cx="8520600" cy="44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                                            </a:t>
            </a:r>
            <a:r>
              <a:rPr b="1" i="1" lang="it">
                <a:solidFill>
                  <a:srgbClr val="0000FF"/>
                </a:solidFill>
              </a:rPr>
              <a:t>- </a:t>
            </a:r>
            <a:r>
              <a:rPr b="1" i="1" lang="it" sz="1400">
                <a:solidFill>
                  <a:schemeClr val="dk1"/>
                </a:solidFill>
              </a:rPr>
              <a:t>PER AMPLIARE IL BAGAGLIO LINGUISTICO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/>
              <a:t>                                            - </a:t>
            </a:r>
            <a:r>
              <a:rPr b="1" i="1" lang="it" sz="1400">
                <a:solidFill>
                  <a:srgbClr val="0000FF"/>
                </a:solidFill>
              </a:rPr>
              <a:t>PER MIGLIORARE LA COMUNICAZIONE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- </a:t>
            </a:r>
            <a:r>
              <a:rPr b="1" i="1" lang="it" sz="1400">
                <a:solidFill>
                  <a:schemeClr val="dk1"/>
                </a:solidFill>
              </a:rPr>
              <a:t>PER MANIPOLARE E UTILIZZARE MATERIALI DIVERSI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- </a:t>
            </a:r>
            <a:r>
              <a:rPr b="1" i="1" lang="it" sz="1400">
                <a:solidFill>
                  <a:srgbClr val="0000FF"/>
                </a:solidFill>
              </a:rPr>
              <a:t>PER SVILUPPARE LA MOTRICITÀ FINE E IL COORDINAMENTO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>
                <a:solidFill>
                  <a:srgbClr val="0000FF"/>
                </a:solidFill>
              </a:rPr>
              <a:t>                                                          OCULO-MANUALE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- </a:t>
            </a:r>
            <a:r>
              <a:rPr b="1" i="1" lang="it" sz="1400">
                <a:solidFill>
                  <a:schemeClr val="dk1"/>
                </a:solidFill>
              </a:rPr>
              <a:t>PER RACCONTARE CON STRUMENTI DIVERSI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 -</a:t>
            </a:r>
            <a:r>
              <a:rPr b="1" i="1" lang="it" sz="1400">
                <a:solidFill>
                  <a:srgbClr val="0000FF"/>
                </a:solidFill>
              </a:rPr>
              <a:t>PER REALIZZARE SEMPLICI CARTONI ANIMATI</a:t>
            </a:r>
            <a:endParaRPr b="1" i="1" sz="14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it" sz="1400"/>
              <a:t>                                                          -</a:t>
            </a:r>
            <a:r>
              <a:rPr b="1" i="1" lang="it" sz="1400">
                <a:solidFill>
                  <a:schemeClr val="dk1"/>
                </a:solidFill>
              </a:rPr>
              <a:t>PER UN APPROCCIO CREATIVO AD UNO STRUMENTO </a:t>
            </a:r>
            <a:endParaRPr b="1" i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it" sz="1400">
                <a:solidFill>
                  <a:schemeClr val="dk1"/>
                </a:solidFill>
              </a:rPr>
              <a:t>                                                           TECNOLOGICO</a:t>
            </a:r>
            <a:endParaRPr b="1" i="1" sz="140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280475" y="1772650"/>
            <a:ext cx="2770200" cy="13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FF"/>
                </a:solidFill>
              </a:rPr>
              <a:t>INNOVAZIONE </a:t>
            </a:r>
            <a:endParaRPr b="1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7401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OBIETTIVI PER IL FUTURO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                                                             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                                                                    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864200" y="2134450"/>
            <a:ext cx="2977800" cy="2217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PORTARE QUESTA SPERIMENTAZIONE A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DIVENTARE PARTE INTEGRANTE DELLA 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PROGETTAZIONE ANNUALE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1"/>
          <p:cNvSpPr/>
          <p:nvPr/>
        </p:nvSpPr>
        <p:spPr>
          <a:xfrm>
            <a:off x="4737425" y="2196925"/>
            <a:ext cx="3258900" cy="2155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REALIZZARE UN ARCHIVIO PER RACCOGLIERE LA DOCUMENTAZIONE 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2051150" y="1110788"/>
            <a:ext cx="468600" cy="93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6132575" y="1142013"/>
            <a:ext cx="468600" cy="93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